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0" r:id="rId3"/>
    <p:sldId id="265" r:id="rId4"/>
    <p:sldId id="269" r:id="rId5"/>
    <p:sldId id="261" r:id="rId6"/>
    <p:sldId id="258" r:id="rId7"/>
    <p:sldId id="262" r:id="rId8"/>
    <p:sldId id="267" r:id="rId9"/>
    <p:sldId id="264" r:id="rId10"/>
    <p:sldId id="268" r:id="rId11"/>
    <p:sldId id="266" r:id="rId12"/>
    <p:sldId id="270" r:id="rId13"/>
    <p:sldId id="263" r:id="rId14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22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6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ójkąt równoramienny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5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EA709A78-9C3F-41D8-AB30-74E0A07B0C75}" type="datetimeFigureOut">
              <a:rPr lang="pl-PL"/>
              <a:pPr>
                <a:defRPr/>
              </a:pPr>
              <a:t>2011-04-12</a:t>
            </a:fld>
            <a:endParaRPr lang="pl-PL"/>
          </a:p>
        </p:txBody>
      </p:sp>
      <p:sp>
        <p:nvSpPr>
          <p:cNvPr id="6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A7B79F-FCEB-448A-9610-6AFFD2DE0C3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7D533-77DB-42CD-9EDD-E09FADFFBFC6}" type="datetimeFigureOut">
              <a:rPr lang="pl-PL"/>
              <a:pPr>
                <a:defRPr/>
              </a:pPr>
              <a:t>2011-04-12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B7E75-BC4D-403F-B872-DDED7331E89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94172-4E12-4097-9C01-17C4AB165DA4}" type="datetimeFigureOut">
              <a:rPr lang="pl-PL"/>
              <a:pPr>
                <a:defRPr/>
              </a:pPr>
              <a:t>2011-04-12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89AB9-3A14-4F10-87A9-E7B7560317E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E6296-2FDC-4E23-AB00-D8253648EA24}" type="datetimeFigureOut">
              <a:rPr lang="pl-PL"/>
              <a:pPr>
                <a:defRPr/>
              </a:pPr>
              <a:t>2011-04-12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F8A9A-FB67-4099-A04C-F2C5B0E64AC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ójkąt prostokątny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rójkąt równoramienny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Łącznik prosty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88842-F1D1-4445-B983-83FB7F612E6F}" type="datetimeFigureOut">
              <a:rPr lang="pl-PL"/>
              <a:pPr>
                <a:defRPr/>
              </a:pPr>
              <a:t>2011-04-12</a:t>
            </a:fld>
            <a:endParaRPr lang="pl-PL"/>
          </a:p>
        </p:txBody>
      </p:sp>
      <p:sp>
        <p:nvSpPr>
          <p:cNvPr id="9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0FDB3-86D3-47E5-B18A-BBAA35AF90D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12B92-E673-4E81-83CC-E617E3BD86F5}" type="datetimeFigureOut">
              <a:rPr lang="pl-PL"/>
              <a:pPr>
                <a:defRPr/>
              </a:pPr>
              <a:t>2011-04-12</a:t>
            </a:fld>
            <a:endParaRPr lang="pl-PL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06EDA-0FF8-47A1-88DD-4F55A88D627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83449-8CF5-4390-8CE5-2AE78376F746}" type="datetimeFigureOut">
              <a:rPr lang="pl-PL"/>
              <a:pPr>
                <a:defRPr/>
              </a:pPr>
              <a:t>2011-04-12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8916159-6707-4598-9342-B76945736D3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A0E14-87BD-40A2-9408-ECD43B106EF6}" type="datetimeFigureOut">
              <a:rPr lang="pl-PL"/>
              <a:pPr>
                <a:defRPr/>
              </a:pPr>
              <a:t>2011-04-12</a:t>
            </a:fld>
            <a:endParaRPr lang="pl-PL"/>
          </a:p>
        </p:txBody>
      </p:sp>
      <p:sp>
        <p:nvSpPr>
          <p:cNvPr id="4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21113-1565-4903-87FA-02CFD878188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D1051-A5DB-47E4-83C5-06124366C216}" type="datetimeFigureOut">
              <a:rPr lang="pl-PL"/>
              <a:pPr>
                <a:defRPr/>
              </a:pPr>
              <a:t>2011-04-12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19935-CF74-4C10-AC14-C1A77568D8C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4BAE9692-E6BF-453A-94B4-D879F617E5B2}" type="datetimeFigureOut">
              <a:rPr lang="pl-PL"/>
              <a:pPr>
                <a:defRPr/>
              </a:pPr>
              <a:t>2011-04-12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7AB3AAA-300F-4247-B299-81462F26739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21F834CB-25C1-4394-ACEE-0432C5E09C71}" type="datetimeFigureOut">
              <a:rPr lang="pl-PL"/>
              <a:pPr>
                <a:defRPr/>
              </a:pPr>
              <a:t>2011-04-12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7D803598-8C8E-48C6-8F57-3A5A3C85D3F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30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8ACABEE-93B7-4D6F-B520-C9E093F8A431}" type="datetimeFigureOut">
              <a:rPr lang="pl-PL"/>
              <a:pPr>
                <a:defRPr/>
              </a:pPr>
              <a:t>2011-04-12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D089778-35CE-4000-899B-B054EB8F829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79" r:id="rId4"/>
    <p:sldLayoutId id="2147483887" r:id="rId5"/>
    <p:sldLayoutId id="2147483880" r:id="rId6"/>
    <p:sldLayoutId id="2147483881" r:id="rId7"/>
    <p:sldLayoutId id="2147483888" r:id="rId8"/>
    <p:sldLayoutId id="2147483889" r:id="rId9"/>
    <p:sldLayoutId id="2147483882" r:id="rId10"/>
    <p:sldLayoutId id="2147483883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E35C5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E35C5C"/>
          </a:solidFill>
          <a:latin typeface="Georgia" pitchFamily="18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E35C5C"/>
          </a:solidFill>
          <a:latin typeface="Georgia" pitchFamily="18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E35C5C"/>
          </a:solidFill>
          <a:latin typeface="Georgia" pitchFamily="18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E35C5C"/>
          </a:solidFill>
          <a:latin typeface="Georgia" pitchFamily="18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E35C5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E35C5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E35C5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E35C5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D28989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0.png"/><Relationship Id="rId7" Type="http://schemas.openxmlformats.org/officeDocument/2006/relationships/hyperlink" Target="http://pl.wikipedia.org/wiki/Blu-ray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l.wikipedia.org/wiki/DVD" TargetMode="External"/><Relationship Id="rId5" Type="http://schemas.openxmlformats.org/officeDocument/2006/relationships/hyperlink" Target="http://pl.wikipedia.org/wiki/P%C5%82yta_kompaktowa" TargetMode="External"/><Relationship Id="rId4" Type="http://schemas.openxmlformats.org/officeDocument/2006/relationships/hyperlink" Target="http://pl.wikipedia.org/wiki/Lase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6.jpeg"/><Relationship Id="rId7" Type="http://schemas.openxmlformats.org/officeDocument/2006/relationships/slide" Target="slide7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10" Type="http://schemas.openxmlformats.org/officeDocument/2006/relationships/slide" Target="slide8.xml"/><Relationship Id="rId4" Type="http://schemas.openxmlformats.org/officeDocument/2006/relationships/slide" Target="slide12.xml"/><Relationship Id="rId9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slide" Target="slide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kkk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0800" dist="38100" dir="14700000" algn="t" rotWithShape="0">
              <a:srgbClr val="000000">
                <a:alpha val="60000"/>
              </a:srgbClr>
            </a:outerShdw>
            <a:softEdge rad="635000"/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contourClr>
              <a:schemeClr val="dk1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85720" y="857232"/>
            <a:ext cx="2928958" cy="1143008"/>
          </a:xfrm>
        </p:spPr>
        <p:txBody>
          <a:bodyPr>
            <a:normAutofit fontScale="90000"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ea typeface="Cambria Math" pitchFamily="18" charset="0"/>
              </a:rPr>
              <a:t>Zuzanna Augustyniak</a:t>
            </a:r>
            <a:br>
              <a:rPr lang="pl-PL" sz="20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ea typeface="Cambria Math" pitchFamily="18" charset="0"/>
              </a:rPr>
            </a:br>
            <a:r>
              <a:rPr lang="pl-PL" sz="20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ea typeface="Cambria Math" pitchFamily="18" charset="0"/>
              </a:rPr>
              <a:t>Klasa Ii</a:t>
            </a:r>
            <a:br>
              <a:rPr lang="pl-PL" sz="20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ea typeface="Cambria Math" pitchFamily="18" charset="0"/>
              </a:rPr>
            </a:br>
            <a:r>
              <a:rPr lang="pl-PL" sz="20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ea typeface="Cambria Math" pitchFamily="18" charset="0"/>
              </a:rPr>
              <a:t>semestr I</a:t>
            </a:r>
            <a:endParaRPr lang="pl-PL" sz="20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34000" endA="740" endPos="53000" dir="5400000" sy="-100000" algn="bl" rotWithShape="0"/>
              </a:effectLst>
              <a:ea typeface="Cambria Math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7158" y="285728"/>
            <a:ext cx="8572560" cy="70008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hlinkClick r:id="" action="ppaction://hlinkshowjump?jump=nextslide"/>
              </a:rPr>
              <a:t>Płyta główna ASUS MAXIMUS III FORMULA </a:t>
            </a:r>
            <a:endParaRPr lang="pl-PL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446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4214818"/>
            <a:ext cx="5080000" cy="247649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Obraz 4" descr="bie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76464" cy="197158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43042" y="428604"/>
            <a:ext cx="7500958" cy="817577"/>
          </a:xfrm>
        </p:spPr>
        <p:txBody>
          <a:bodyPr/>
          <a:lstStyle/>
          <a:p>
            <a:pPr algn="ctr">
              <a:defRPr/>
            </a:pPr>
            <a:r>
              <a:rPr lang="pl-P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Napęd optyczny</a:t>
            </a:r>
            <a:endParaRPr lang="pl-P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28596" y="1428736"/>
            <a:ext cx="8277226" cy="5143536"/>
          </a:xfrm>
        </p:spPr>
        <p:txBody>
          <a:bodyPr/>
          <a:lstStyle/>
          <a:p>
            <a:pPr algn="ctr">
              <a:defRPr/>
            </a:pPr>
            <a:r>
              <a:rPr lang="pl-PL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Napęd optyczny</a:t>
            </a:r>
            <a:r>
              <a:rPr lang="pl-PL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jest to urządzenie, które za pomocą wiązki </a:t>
            </a:r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file" tooltip="Laser"/>
              </a:rPr>
              <a:t>lasera</a:t>
            </a:r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odczytuje dane z następujących nośników: </a:t>
            </a:r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file" tooltip="Płyta kompaktowa"/>
              </a:rPr>
              <a:t>CD</a:t>
            </a:r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(-R, -RW), </a:t>
            </a:r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file" tooltip="DVD"/>
              </a:rPr>
              <a:t>DVD</a:t>
            </a:r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(-R, -RW, +R, +RW) lub najnowszych </a:t>
            </a:r>
            <a:r>
              <a:rPr lang="pl-PL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file" tooltip="Blu-ray"/>
              </a:rPr>
              <a:t>Blu-Ray</a:t>
            </a:r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>
              <a:defRPr/>
            </a:pPr>
            <a:endParaRPr lang="pl-PL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defRPr/>
            </a:pPr>
            <a: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Sony BDU-X10S to napęd </a:t>
            </a:r>
            <a:r>
              <a:rPr lang="pl-PL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BD-ROM</a:t>
            </a:r>
            <a: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(nie umożliwia nagrywania na płytach BD, są one odczytywane z maksymalną prędkością 2x) przeznaczony do montażu w 5,25-calowej kieszeni komputera PC (będzie również dostępna wersja przeznaczona dla komputerów przenośnych). Urządzenie wyróżnia się ciekawą stylistyką i radzi sobie również z płytami DVD (maksymalna prędkość odczytu - 8x) oraz CD (maksymalna prędkość odczytu - 24x). Napęd komunikuje się z komputerem za pomocą interfejsu </a:t>
            </a:r>
            <a:r>
              <a:rPr lang="pl-PL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Serial-ATA</a:t>
            </a:r>
            <a: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jest kompatybilne z systemami Windows XP SP2 Home/ Professional oraz Windows Vista. Klient kupując sprzęt znajdzie w zestawie oprogramowanie </a:t>
            </a:r>
            <a:r>
              <a:rPr lang="pl-PL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CyberLink</a:t>
            </a:r>
            <a: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PowerDVD</a:t>
            </a:r>
            <a: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BD </a:t>
            </a:r>
            <a:r>
              <a:rPr lang="pl-PL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Edition</a:t>
            </a:r>
            <a: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Nowość oferuje średnie czasy dostępu wynoszące 210 </a:t>
            </a:r>
            <a:r>
              <a:rPr lang="pl-PL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</a:t>
            </a:r>
            <a: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pl-PL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BD-ROM</a:t>
            </a:r>
            <a: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170 </a:t>
            </a:r>
            <a:r>
              <a:rPr lang="pl-PL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</a:t>
            </a:r>
            <a: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pl-PL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DVD-ROM</a:t>
            </a:r>
            <a: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i 160 </a:t>
            </a:r>
            <a:r>
              <a:rPr lang="pl-PL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</a:t>
            </a:r>
            <a: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(CD-ROM) oraz charakteryzuje się wymiarami 5,25" x 1,63" x 7,0" i wagą 0,8 </a:t>
            </a:r>
            <a:r>
              <a:rPr lang="pl-PL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kg</a:t>
            </a:r>
            <a: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l">
              <a:defRPr/>
            </a:pPr>
            <a:endParaRPr lang="pl-PL" sz="1200" dirty="0" smtClean="0"/>
          </a:p>
          <a:p>
            <a:pPr algn="l">
              <a:defRPr/>
            </a:pPr>
            <a:endParaRPr lang="pl-PL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defRPr/>
            </a:pPr>
            <a:endParaRPr lang="pl-PL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defRPr/>
            </a:pPr>
            <a:r>
              <a:rPr lang="pl-PL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BDU-X10S przeznaczony jest dla osób chcących </a:t>
            </a:r>
          </a:p>
          <a:p>
            <a:pPr algn="l">
              <a:defRPr/>
            </a:pPr>
            <a:r>
              <a:rPr lang="pl-PL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kupić napęd, który będzie służył wyłącznie do </a:t>
            </a:r>
          </a:p>
          <a:p>
            <a:pPr algn="l">
              <a:defRPr/>
            </a:pPr>
            <a:r>
              <a:rPr lang="pl-PL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odczytu materiału zapisanego na płytach </a:t>
            </a:r>
            <a:r>
              <a:rPr lang="pl-PL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Bu-ray</a:t>
            </a:r>
            <a:r>
              <a:rPr lang="pl-PL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l">
              <a:defRPr/>
            </a:pPr>
            <a:r>
              <a:rPr lang="pl-PL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Urządzenie trafi do sprzedaży w przyszłym miesiącu </a:t>
            </a:r>
          </a:p>
          <a:p>
            <a:pPr algn="l">
              <a:defRPr/>
            </a:pPr>
            <a:r>
              <a:rPr lang="pl-PL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cenie 200 USD. Producent objął je </a:t>
            </a:r>
          </a:p>
          <a:p>
            <a:pPr algn="l">
              <a:defRPr/>
            </a:pPr>
            <a:r>
              <a:rPr lang="pl-PL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rocznym okresem gwarancji.</a:t>
            </a:r>
            <a:endParaRPr lang="pl-PL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trzałka w prawo 6">
            <a:hlinkClick r:id="rId8" action="ppaction://hlinksldjump"/>
          </p:cNvPr>
          <p:cNvSpPr/>
          <p:nvPr/>
        </p:nvSpPr>
        <p:spPr>
          <a:xfrm>
            <a:off x="8429652" y="5715016"/>
            <a:ext cx="714348" cy="413194"/>
          </a:xfrm>
          <a:prstGeom prst="rightArrow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C00000"/>
            </a:solidFill>
          </a:ln>
          <a:effectLst>
            <a:softEdge rad="31750"/>
          </a:effectLst>
          <a:scene3d>
            <a:camera prst="perspectiveHeroicExtreme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teredhtd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00198" cy="2100179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Obraz 3" descr="cccthehy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3000372"/>
            <a:ext cx="5214942" cy="371475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8062912" cy="74613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l-P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Zasilacz komputera</a:t>
            </a:r>
            <a:r>
              <a:rPr lang="pl-P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40544" y="1428736"/>
            <a:ext cx="8062912" cy="5286412"/>
          </a:xfrm>
        </p:spPr>
        <p:txBody>
          <a:bodyPr/>
          <a:lstStyle/>
          <a:p>
            <a:pPr algn="ctr">
              <a:defRPr/>
            </a:pPr>
            <a:endParaRPr lang="pl-PL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pl-PL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Zasilacz komputera</a:t>
            </a:r>
            <a:r>
              <a:rPr lang="pl-PL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− urządzenie, które służy do przetwarzania napięcia zmiennego dostarczanego z sieci energetycznej (100-127V w Ameryce Północnej, części Ameryki Południowej, Japonii i Tajwanie, 220-240V w pozostałej części świata) na niskie napięcia stałe, niezbędne do pracy pozostałych komponentów komputera. Niektóre zasilacze posiadają przełącznik zmieniający napięcie wejściowe pomiędzy 230V i 115V, inne automatycznie dopasowują się do dowolnego napięcia z tego zakresu.</a:t>
            </a:r>
          </a:p>
          <a:p>
            <a:pPr algn="ctr">
              <a:defRPr/>
            </a:pPr>
            <a:endParaRPr lang="pl-PL" sz="1400" dirty="0" smtClean="0"/>
          </a:p>
          <a:p>
            <a:pPr algn="ctr">
              <a:defRPr/>
            </a:pPr>
            <a:endParaRPr lang="pl-PL" sz="1400" dirty="0" smtClean="0"/>
          </a:p>
          <a:p>
            <a:pPr algn="ctr">
              <a:defRPr/>
            </a:pPr>
            <a:endParaRPr lang="pl-PL" sz="1400" dirty="0" smtClean="0"/>
          </a:p>
          <a:p>
            <a:pPr algn="l">
              <a:defRPr/>
            </a:pPr>
            <a:r>
              <a:rPr lang="pl-PL" sz="1000" dirty="0" smtClean="0">
                <a:solidFill>
                  <a:schemeClr val="tx1"/>
                </a:solidFill>
                <a:latin typeface="Arial Black" pitchFamily="34" charset="0"/>
              </a:rPr>
              <a:t>producent </a:t>
            </a:r>
            <a:r>
              <a:rPr lang="pl-PL" sz="1000" dirty="0" err="1" smtClean="0">
                <a:solidFill>
                  <a:schemeClr val="tx1"/>
                </a:solidFill>
                <a:latin typeface="Arial Black" pitchFamily="34" charset="0"/>
              </a:rPr>
              <a:t>Tagan</a:t>
            </a:r>
            <a:r>
              <a:rPr lang="pl-PL" sz="10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pl-PL" sz="10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1000" dirty="0" smtClean="0">
                <a:solidFill>
                  <a:schemeClr val="tx1"/>
                </a:solidFill>
                <a:latin typeface="Arial Black" pitchFamily="34" charset="0"/>
              </a:rPr>
              <a:t> moc 680 W</a:t>
            </a:r>
            <a:br>
              <a:rPr lang="pl-PL" sz="10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1000" dirty="0" smtClean="0">
                <a:solidFill>
                  <a:schemeClr val="tx1"/>
                </a:solidFill>
                <a:latin typeface="Arial Black" pitchFamily="34" charset="0"/>
              </a:rPr>
              <a:t> standard EPS 12 V V2.92</a:t>
            </a:r>
            <a:br>
              <a:rPr lang="pl-PL" sz="10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1000" dirty="0" smtClean="0">
                <a:solidFill>
                  <a:schemeClr val="tx1"/>
                </a:solidFill>
                <a:latin typeface="Arial Black" pitchFamily="34" charset="0"/>
              </a:rPr>
              <a:t>ATX 12V 2.2</a:t>
            </a:r>
            <a:br>
              <a:rPr lang="pl-PL" sz="10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1000" dirty="0" smtClean="0">
                <a:solidFill>
                  <a:schemeClr val="tx1"/>
                </a:solidFill>
                <a:latin typeface="Arial Black" pitchFamily="34" charset="0"/>
              </a:rPr>
              <a:t> wtyczka zasilania [pin] 1x 6/8-pin PEG</a:t>
            </a:r>
            <a:br>
              <a:rPr lang="pl-PL" sz="10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1000" dirty="0" smtClean="0">
                <a:solidFill>
                  <a:schemeClr val="tx1"/>
                </a:solidFill>
                <a:latin typeface="Arial Black" pitchFamily="34" charset="0"/>
              </a:rPr>
              <a:t>2x 8-pin PEG</a:t>
            </a:r>
            <a:br>
              <a:rPr lang="pl-PL" sz="10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1000" dirty="0" smtClean="0">
                <a:solidFill>
                  <a:schemeClr val="tx1"/>
                </a:solidFill>
                <a:latin typeface="Arial Black" pitchFamily="34" charset="0"/>
              </a:rPr>
              <a:t>20</a:t>
            </a:r>
            <a:br>
              <a:rPr lang="pl-PL" sz="10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1000" dirty="0" smtClean="0">
                <a:solidFill>
                  <a:schemeClr val="tx1"/>
                </a:solidFill>
                <a:latin typeface="Arial Black" pitchFamily="34" charset="0"/>
              </a:rPr>
              <a:t>8x SATA</a:t>
            </a:r>
            <a:br>
              <a:rPr lang="pl-PL" sz="10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1000" dirty="0" smtClean="0">
                <a:solidFill>
                  <a:schemeClr val="tx1"/>
                </a:solidFill>
                <a:latin typeface="Arial Black" pitchFamily="34" charset="0"/>
              </a:rPr>
              <a:t>24</a:t>
            </a:r>
            <a:br>
              <a:rPr lang="pl-PL" sz="10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1000" dirty="0" smtClean="0">
                <a:solidFill>
                  <a:schemeClr val="tx1"/>
                </a:solidFill>
                <a:latin typeface="Arial Black" pitchFamily="34" charset="0"/>
              </a:rPr>
              <a:t> złącze dla płyt pod P4 tak (P8)</a:t>
            </a:r>
            <a:br>
              <a:rPr lang="pl-PL" sz="10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1000" dirty="0" smtClean="0">
                <a:solidFill>
                  <a:schemeClr val="tx1"/>
                </a:solidFill>
                <a:latin typeface="Arial Black" pitchFamily="34" charset="0"/>
              </a:rPr>
              <a:t> funkcja PFC tak</a:t>
            </a:r>
            <a:br>
              <a:rPr lang="pl-PL" sz="10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1000" dirty="0" smtClean="0">
                <a:solidFill>
                  <a:schemeClr val="tx1"/>
                </a:solidFill>
                <a:latin typeface="Arial Black" pitchFamily="34" charset="0"/>
              </a:rPr>
              <a:t> typ PFC aktywny</a:t>
            </a:r>
            <a:br>
              <a:rPr lang="pl-PL" sz="10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1000" dirty="0" smtClean="0">
                <a:solidFill>
                  <a:schemeClr val="tx1"/>
                </a:solidFill>
                <a:latin typeface="Arial Black" pitchFamily="34" charset="0"/>
              </a:rPr>
              <a:t> filtry przeciwprzepięciowy</a:t>
            </a:r>
            <a:br>
              <a:rPr lang="pl-PL" sz="10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1000" dirty="0" err="1" smtClean="0">
                <a:solidFill>
                  <a:schemeClr val="tx1"/>
                </a:solidFill>
                <a:latin typeface="Arial Black" pitchFamily="34" charset="0"/>
              </a:rPr>
              <a:t>przeciwprzeciążeniowy</a:t>
            </a:r>
            <a:r>
              <a:rPr lang="pl-PL" sz="10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pl-PL" sz="10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1000" dirty="0" smtClean="0">
                <a:solidFill>
                  <a:schemeClr val="tx1"/>
                </a:solidFill>
                <a:latin typeface="Arial Black" pitchFamily="34" charset="0"/>
              </a:rPr>
              <a:t> ilość wentylatorów chłodzących 1</a:t>
            </a:r>
            <a:br>
              <a:rPr lang="pl-PL" sz="10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1000" dirty="0" smtClean="0">
                <a:solidFill>
                  <a:schemeClr val="tx1"/>
                </a:solidFill>
                <a:latin typeface="Arial Black" pitchFamily="34" charset="0"/>
              </a:rPr>
              <a:t> średnica wentylatorów 120 mm</a:t>
            </a:r>
            <a:br>
              <a:rPr lang="pl-PL" sz="10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1000" dirty="0" smtClean="0">
                <a:solidFill>
                  <a:schemeClr val="tx1"/>
                </a:solidFill>
                <a:latin typeface="Arial Black" pitchFamily="34" charset="0"/>
              </a:rPr>
              <a:t> regulacja obrotów wentylatorów automatyczna (termiczna)</a:t>
            </a:r>
            <a:br>
              <a:rPr lang="pl-PL" sz="10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10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pl-PL" sz="1000" dirty="0" smtClean="0">
                <a:solidFill>
                  <a:schemeClr val="tx1"/>
                </a:solidFill>
                <a:latin typeface="Arial Black" pitchFamily="34" charset="0"/>
              </a:rPr>
            </a:br>
            <a:endParaRPr lang="pl-PL" sz="1000" dirty="0" smtClean="0"/>
          </a:p>
          <a:p>
            <a:pPr algn="ctr">
              <a:defRPr/>
            </a:pPr>
            <a:endParaRPr lang="pl-PL" sz="1400" dirty="0" smtClean="0"/>
          </a:p>
          <a:p>
            <a:pPr algn="ctr">
              <a:defRPr/>
            </a:pPr>
            <a:endParaRPr lang="pl-PL" sz="1400" dirty="0"/>
          </a:p>
        </p:txBody>
      </p:sp>
      <p:pic>
        <p:nvPicPr>
          <p:cNvPr id="8" name="Obraz 7" descr="dhdgdh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87" y="0"/>
            <a:ext cx="1981113" cy="187635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Strzałka w prawo 8">
            <a:hlinkClick r:id="rId5" action="ppaction://hlinksldjump"/>
          </p:cNvPr>
          <p:cNvSpPr/>
          <p:nvPr/>
        </p:nvSpPr>
        <p:spPr>
          <a:xfrm>
            <a:off x="8429652" y="5715016"/>
            <a:ext cx="714348" cy="413194"/>
          </a:xfrm>
          <a:prstGeom prst="rightArrow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C00000"/>
            </a:solidFill>
          </a:ln>
          <a:effectLst>
            <a:softEdge rad="31750"/>
          </a:effectLst>
          <a:scene3d>
            <a:camera prst="perspectiveHeroicExtreme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</p:cSld>
  <p:clrMapOvr>
    <a:masterClrMapping/>
  </p:clrMapOvr>
  <p:transition spd="slow" advClick="0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71472" y="571480"/>
            <a:ext cx="8062912" cy="4250554"/>
          </a:xfrm>
        </p:spPr>
        <p:txBody>
          <a:bodyPr/>
          <a:lstStyle/>
          <a:p>
            <a:pPr algn="l">
              <a:defRPr/>
            </a:pPr>
            <a:endParaRPr lang="pl-PL" sz="1400" dirty="0" smtClean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pl-PL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Karta sieciowa</a:t>
            </a:r>
            <a:endParaRPr lang="pl-PL" sz="1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defRPr/>
            </a:pPr>
            <a: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(karta rozszerzeń instalowana w komputerze, umożliwiająca podłączenie go do sieci komputerowej. Sieć taka pozwala na łączenie wielu komputerów wyposażonych w podobne karty i przesyłanie za ich pomocą danych.</a:t>
            </a:r>
            <a:b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Nowością godną uwagi są karty podłączane do magistrali USB. Aby je zainstalować, nie trzeba nawet rozkręcać komputera, wystarczy umieścić je w odpowiednim gnieździe.</a:t>
            </a:r>
          </a:p>
          <a:p>
            <a:pPr algn="l">
              <a:defRPr/>
            </a:pPr>
            <a:r>
              <a:rPr lang="pl-PL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USB</a:t>
            </a:r>
            <a:endParaRPr lang="pl-PL" sz="1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defRPr/>
            </a:pPr>
            <a: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 komunikacyjny zyskujący coraz większe poparcie użytkowników komputerów i nie tylko. Aby zainstalować urządzenie USB np. modem, nie jest nawet wymagany restart komputera (tzw. hot </a:t>
            </a:r>
            <a:r>
              <a:rPr lang="pl-PL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plugging</a:t>
            </a:r>
            <a: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niektóre </a:t>
            </a:r>
            <a:r>
              <a:rPr lang="pl-PL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urzadzenia</a:t>
            </a:r>
            <a: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nie potrzebują zewnętrznego zasilania a instalacja jest bardzo prosta. USB 1.1 umożliwia przesyłanie danych z szybkością 12 Mb/s (12 milionów bitów na sekundę).</a:t>
            </a:r>
            <a:endParaRPr lang="pl-PL" sz="1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defRPr/>
            </a:pPr>
            <a:r>
              <a:rPr lang="pl-PL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USB 2.0</a:t>
            </a:r>
            <a:endParaRPr lang="pl-PL" sz="1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defRPr/>
            </a:pPr>
            <a: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USB 2.0  jest następcą </a:t>
            </a:r>
            <a:r>
              <a:rPr lang="pl-PL" sz="1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USB 1.1</a:t>
            </a:r>
            <a: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Różnią sie one szybkością </a:t>
            </a:r>
            <a:r>
              <a:rPr lang="pl-PL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transmsji</a:t>
            </a:r>
            <a: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danych. USB 1.1 przesyła dane z </a:t>
            </a:r>
            <a:r>
              <a:rPr lang="pl-PL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predkościami</a:t>
            </a:r>
            <a: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1,5 </a:t>
            </a:r>
            <a:r>
              <a:rPr lang="pl-PL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Mbps</a:t>
            </a:r>
            <a: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lub 12 </a:t>
            </a:r>
            <a:r>
              <a:rPr lang="pl-PL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Mbps</a:t>
            </a:r>
            <a: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(w wersji </a:t>
            </a:r>
            <a:r>
              <a:rPr lang="pl-PL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</a:t>
            </a:r>
            <a: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Speed</a:t>
            </a:r>
            <a: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natomiast </a:t>
            </a:r>
            <a:r>
              <a:rPr lang="pl-P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USB 2.0</a:t>
            </a:r>
            <a: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przesyła dane z prędkością 480 </a:t>
            </a:r>
            <a:r>
              <a:rPr lang="pl-PL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Mbps</a:t>
            </a:r>
            <a: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pl-PL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Hi-Speed</a:t>
            </a:r>
            <a: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Wszystkie urządzenia i kable zgodne z USB 1.1 </a:t>
            </a:r>
            <a:r>
              <a:rPr lang="pl-PL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dziaaja</a:t>
            </a:r>
            <a: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również z USB 2.0, co umożliwi łatwą rozbudowę</a:t>
            </a:r>
            <a:endParaRPr lang="pl-PL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 descr="Asus_MIIIF_i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9131"/>
            <a:ext cx="6096000" cy="2428869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Obraz 4" descr="us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1958" y="0"/>
            <a:ext cx="1572042" cy="128586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Obraz 5" descr="4164312_10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4429132"/>
            <a:ext cx="3500430" cy="242886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Obraz 6" descr="S-191b_pendrive_pamiec_usb_ap6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428652"/>
            <a:ext cx="2436818" cy="171451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Strzałka w prawo 7">
            <a:hlinkClick r:id="rId6" action="ppaction://hlinksldjump"/>
          </p:cNvPr>
          <p:cNvSpPr/>
          <p:nvPr/>
        </p:nvSpPr>
        <p:spPr>
          <a:xfrm>
            <a:off x="8215338" y="6286520"/>
            <a:ext cx="714348" cy="413194"/>
          </a:xfrm>
          <a:prstGeom prst="rightArrow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C00000"/>
            </a:solidFill>
          </a:ln>
          <a:effectLst>
            <a:softEdge rad="31750"/>
          </a:effectLst>
          <a:scene3d>
            <a:camera prst="perspectiveHeroicExtreme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</p:cSld>
  <p:clrMapOvr>
    <a:masterClrMapping/>
  </p:clrMapOvr>
  <p:transition spd="slow" advClick="0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gggg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570"/>
            <a:ext cx="3685715" cy="380943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Obraz 3" descr="3_addhu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3143248"/>
            <a:ext cx="5381646" cy="371475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062912" cy="135732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sz="4000" dirty="0" smtClean="0">
                <a:solidFill>
                  <a:srgbClr val="C00000"/>
                </a:solidFill>
              </a:rPr>
              <a:t>    Karta dźwiękowa</a:t>
            </a:r>
            <a:r>
              <a:rPr lang="pl-PL" sz="3200" dirty="0" smtClean="0">
                <a:solidFill>
                  <a:srgbClr val="C00000"/>
                </a:solidFill>
              </a:rPr>
              <a:t/>
            </a:r>
            <a:br>
              <a:rPr lang="pl-PL" sz="3200" dirty="0" smtClean="0">
                <a:solidFill>
                  <a:srgbClr val="C00000"/>
                </a:solidFill>
              </a:rPr>
            </a:br>
            <a:r>
              <a:rPr lang="pl-PL" sz="3200" dirty="0" smtClean="0">
                <a:solidFill>
                  <a:srgbClr val="C00000"/>
                </a:solidFill>
              </a:rPr>
              <a:t> </a:t>
            </a:r>
            <a:r>
              <a:rPr lang="pl-PL" sz="1800" dirty="0" smtClean="0">
                <a:solidFill>
                  <a:srgbClr val="C00000"/>
                </a:solidFill>
              </a:rPr>
              <a:t>8 - kanałowa, </a:t>
            </a:r>
            <a:r>
              <a:rPr lang="pl-PL" sz="1800" dirty="0" err="1" smtClean="0">
                <a:solidFill>
                  <a:srgbClr val="C00000"/>
                </a:solidFill>
              </a:rPr>
              <a:t>SupremeFX</a:t>
            </a:r>
            <a:r>
              <a:rPr lang="pl-PL" sz="1800" dirty="0" smtClean="0">
                <a:solidFill>
                  <a:srgbClr val="C00000"/>
                </a:solidFill>
              </a:rPr>
              <a:t> X-Fi Audio </a:t>
            </a:r>
            <a:r>
              <a:rPr lang="pl-PL" sz="1800" dirty="0" err="1" smtClean="0">
                <a:solidFill>
                  <a:srgbClr val="C00000"/>
                </a:solidFill>
              </a:rPr>
              <a:t>Card</a:t>
            </a:r>
            <a:endParaRPr lang="pl-PL" sz="1800" dirty="0">
              <a:solidFill>
                <a:srgbClr val="C0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28596" y="1785926"/>
            <a:ext cx="8062912" cy="4714908"/>
          </a:xfrm>
        </p:spPr>
        <p:txBody>
          <a:bodyPr/>
          <a:lstStyle/>
          <a:p>
            <a:pPr algn="ctr">
              <a:defRPr/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Karta dźwiękowa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(ang. </a:t>
            </a:r>
            <a:r>
              <a:rPr lang="pl-PL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sound</a:t>
            </a:r>
            <a:r>
              <a:rPr lang="pl-PL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l-PL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audio </a:t>
            </a:r>
            <a:r>
              <a:rPr lang="pl-PL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jest to komputerowa karta rozszerzeń, umożliwiająca rejestrację, przetwarzanie i odtwarzanie dźwięku. Poprawnym jest też równie często stosowany termin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karta muzyczna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trzałka w prawo 8">
            <a:hlinkClick r:id="rId4" action="ppaction://hlinksldjump"/>
          </p:cNvPr>
          <p:cNvSpPr/>
          <p:nvPr/>
        </p:nvSpPr>
        <p:spPr>
          <a:xfrm>
            <a:off x="8429652" y="5715016"/>
            <a:ext cx="714348" cy="413194"/>
          </a:xfrm>
          <a:prstGeom prst="rightArrow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C00000"/>
            </a:solidFill>
          </a:ln>
          <a:effectLst>
            <a:softEdge rad="31750"/>
          </a:effectLst>
          <a:scene3d>
            <a:camera prst="perspectiveHeroicExtreme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</p:cSld>
  <p:clrMapOvr>
    <a:masterClrMapping/>
  </p:clrMapOvr>
  <p:transition spd="slow" advClick="0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1472" y="214291"/>
            <a:ext cx="8062912" cy="35718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l-PL" sz="1800" smtClean="0"/>
              <a:t>Płyta główna ASUS MAXIMUS III FORMULA - P55, DDR 3, PCI-Ex, s-1156</a:t>
            </a:r>
            <a:endParaRPr lang="pl-PL" sz="1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00034" y="714356"/>
            <a:ext cx="8062912" cy="6143644"/>
          </a:xfrm>
        </p:spPr>
        <p:txBody>
          <a:bodyPr/>
          <a:lstStyle/>
          <a:p>
            <a:pPr algn="l">
              <a:defRPr/>
            </a:pPr>
            <a:r>
              <a:rPr lang="pl-PL" sz="900" smtClean="0">
                <a:solidFill>
                  <a:srgbClr val="C00000"/>
                </a:solidFill>
                <a:latin typeface="Arial Black" pitchFamily="34" charset="0"/>
              </a:rPr>
              <a:t>Model                               </a:t>
            </a:r>
            <a:r>
              <a:rPr lang="pl-PL" sz="900" smtClean="0">
                <a:latin typeface="Arial Black" pitchFamily="34" charset="0"/>
              </a:rPr>
              <a:t>Maximus III Formula		 </a:t>
            </a:r>
            <a:r>
              <a:rPr lang="pl-PL" sz="900" smtClean="0">
                <a:solidFill>
                  <a:srgbClr val="C00000"/>
                </a:solidFill>
                <a:latin typeface="Arial Black" pitchFamily="34" charset="0"/>
              </a:rPr>
              <a:t>Sposób chłodzenia płyty  </a:t>
            </a:r>
            <a:r>
              <a:rPr lang="pl-PL" sz="900" smtClean="0">
                <a:latin typeface="Arial Black" pitchFamily="34" charset="0"/>
              </a:rPr>
              <a:t>Heatpipe, radiator</a:t>
            </a:r>
          </a:p>
          <a:p>
            <a:pPr algn="l">
              <a:defRPr/>
            </a:pPr>
            <a:r>
              <a:rPr lang="pl-PL" sz="900" smtClean="0">
                <a:solidFill>
                  <a:srgbClr val="C00000"/>
                </a:solidFill>
                <a:latin typeface="Arial Black" pitchFamily="34" charset="0"/>
              </a:rPr>
              <a:t>Typ gniazda procesora   </a:t>
            </a:r>
            <a:r>
              <a:rPr lang="pl-PL" sz="900" smtClean="0">
                <a:latin typeface="Arial Black" pitchFamily="34" charset="0"/>
              </a:rPr>
              <a:t>Socket LGA 1156</a:t>
            </a:r>
          </a:p>
          <a:p>
            <a:pPr algn="l">
              <a:defRPr/>
            </a:pPr>
            <a:r>
              <a:rPr lang="pl-PL" sz="900" smtClean="0">
                <a:solidFill>
                  <a:srgbClr val="C00000"/>
                </a:solidFill>
                <a:latin typeface="Arial Black" pitchFamily="34" charset="0"/>
              </a:rPr>
              <a:t>Obsługiwane procesory </a:t>
            </a:r>
            <a:r>
              <a:rPr lang="pl-PL" sz="90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 I</a:t>
            </a:r>
            <a:r>
              <a:rPr lang="pl-PL" sz="900" smtClean="0">
                <a:latin typeface="Arial Black" pitchFamily="34" charset="0"/>
              </a:rPr>
              <a:t>ntel® Core™ i7, i5 socket LGA 1156</a:t>
            </a:r>
          </a:p>
          <a:p>
            <a:pPr algn="l">
              <a:defRPr/>
            </a:pPr>
            <a:r>
              <a:rPr lang="pl-PL" sz="900" smtClean="0">
                <a:solidFill>
                  <a:srgbClr val="C00000"/>
                </a:solidFill>
                <a:latin typeface="Arial Black" pitchFamily="34" charset="0"/>
              </a:rPr>
              <a:t>Chipset</a:t>
            </a:r>
            <a:r>
              <a:rPr lang="pl-PL" sz="900" smtClean="0">
                <a:latin typeface="Arial Black" pitchFamily="34" charset="0"/>
              </a:rPr>
              <a:t>                            Intel P55</a:t>
            </a:r>
          </a:p>
          <a:p>
            <a:pPr algn="l">
              <a:defRPr/>
            </a:pPr>
            <a:r>
              <a:rPr lang="pl-PL" sz="900" smtClean="0">
                <a:solidFill>
                  <a:srgbClr val="C00000"/>
                </a:solidFill>
                <a:latin typeface="Arial Black" pitchFamily="34" charset="0"/>
              </a:rPr>
              <a:t>Pamięć                           </a:t>
            </a:r>
            <a:r>
              <a:rPr lang="pl-PL" sz="900" smtClean="0">
                <a:latin typeface="Arial Black" pitchFamily="34" charset="0"/>
              </a:rPr>
              <a:t> 4 x DDR3 2133(OC) / 2000(OC) / 1800(OC) / 1600(OC) / 1333 / 1066 MHz            		          	                 max 16 GB</a:t>
            </a:r>
          </a:p>
          <a:p>
            <a:pPr algn="l">
              <a:defRPr/>
            </a:pPr>
            <a:r>
              <a:rPr lang="pl-PL" sz="900" smtClean="0">
                <a:solidFill>
                  <a:srgbClr val="C00000"/>
                </a:solidFill>
                <a:latin typeface="Arial Black" pitchFamily="34" charset="0"/>
              </a:rPr>
              <a:t>Tryb dual channel           </a:t>
            </a:r>
            <a:r>
              <a:rPr lang="pl-PL" sz="900" smtClean="0">
                <a:latin typeface="Arial Black" pitchFamily="34" charset="0"/>
              </a:rPr>
              <a:t>Tak</a:t>
            </a:r>
          </a:p>
          <a:p>
            <a:pPr algn="l">
              <a:defRPr/>
            </a:pPr>
            <a:r>
              <a:rPr lang="pl-PL" sz="900" smtClean="0">
                <a:solidFill>
                  <a:srgbClr val="C00000"/>
                </a:solidFill>
                <a:latin typeface="Arial Black" pitchFamily="34" charset="0"/>
              </a:rPr>
              <a:t>Porty kart rozszerzeń         </a:t>
            </a:r>
            <a:r>
              <a:rPr lang="pl-PL" sz="900" smtClean="0">
                <a:latin typeface="Arial Black" pitchFamily="34" charset="0"/>
              </a:rPr>
              <a:t>2 x PCI Express 2.0 x16</a:t>
            </a:r>
            <a:br>
              <a:rPr lang="pl-PL" sz="900" smtClean="0">
                <a:latin typeface="Arial Black" pitchFamily="34" charset="0"/>
              </a:rPr>
            </a:br>
            <a:r>
              <a:rPr lang="pl-PL" sz="900" smtClean="0">
                <a:latin typeface="Arial Black" pitchFamily="34" charset="0"/>
              </a:rPr>
              <a:t>	                    -1 karta w trybie 16x</a:t>
            </a:r>
            <a:br>
              <a:rPr lang="pl-PL" sz="900" smtClean="0">
                <a:latin typeface="Arial Black" pitchFamily="34" charset="0"/>
              </a:rPr>
            </a:br>
            <a:r>
              <a:rPr lang="pl-PL" sz="900" smtClean="0">
                <a:latin typeface="Arial Black" pitchFamily="34" charset="0"/>
              </a:rPr>
              <a:t>	                    -2 karty, obie w trybie 8x CrossFireX / SLI</a:t>
            </a:r>
            <a:br>
              <a:rPr lang="pl-PL" sz="900" smtClean="0">
                <a:latin typeface="Arial Black" pitchFamily="34" charset="0"/>
              </a:rPr>
            </a:br>
            <a:r>
              <a:rPr lang="pl-PL" sz="900" smtClean="0">
                <a:latin typeface="Arial Black" pitchFamily="34" charset="0"/>
              </a:rPr>
              <a:t>	                    1 x PCI Express 2.0 x16 (tryb x4)</a:t>
            </a:r>
            <a:br>
              <a:rPr lang="pl-PL" sz="900" smtClean="0">
                <a:latin typeface="Arial Black" pitchFamily="34" charset="0"/>
              </a:rPr>
            </a:br>
            <a:r>
              <a:rPr lang="pl-PL" sz="900" smtClean="0">
                <a:latin typeface="Arial Black" pitchFamily="34" charset="0"/>
              </a:rPr>
              <a:t>	                    </a:t>
            </a:r>
            <a:r>
              <a:rPr lang="pl-PL" sz="90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2 x PCI Express x1</a:t>
            </a:r>
            <a:br>
              <a:rPr lang="pl-PL" sz="90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</a:br>
            <a:r>
              <a:rPr lang="pl-PL" sz="90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	                    2 x PCI</a:t>
            </a:r>
          </a:p>
          <a:p>
            <a:pPr algn="l">
              <a:defRPr/>
            </a:pPr>
            <a:endParaRPr lang="pl-PL" sz="900" smtClean="0">
              <a:solidFill>
                <a:schemeClr val="tx1">
                  <a:lumMod val="95000"/>
                </a:schemeClr>
              </a:solidFill>
              <a:latin typeface="Arial Black" pitchFamily="34" charset="0"/>
            </a:endParaRPr>
          </a:p>
          <a:p>
            <a:pPr algn="l">
              <a:defRPr/>
            </a:pPr>
            <a:r>
              <a:rPr lang="pl-PL" sz="900" smtClean="0">
                <a:solidFill>
                  <a:srgbClr val="C00000"/>
                </a:solidFill>
                <a:latin typeface="Arial Black" pitchFamily="34" charset="0"/>
              </a:rPr>
              <a:t>Karta dźwiękowa               </a:t>
            </a:r>
            <a:r>
              <a:rPr lang="pl-PL" sz="900" smtClean="0">
                <a:latin typeface="Arial Black" pitchFamily="34" charset="0"/>
              </a:rPr>
              <a:t>8 - kanałowa, SupremeFX X-Fi Audio Card</a:t>
            </a:r>
          </a:p>
          <a:p>
            <a:pPr algn="l">
              <a:defRPr/>
            </a:pPr>
            <a:r>
              <a:rPr lang="pl-PL" sz="900" smtClean="0">
                <a:solidFill>
                  <a:srgbClr val="C00000"/>
                </a:solidFill>
                <a:latin typeface="Arial Black" pitchFamily="34" charset="0"/>
              </a:rPr>
              <a:t>Karta sieciowa                   </a:t>
            </a:r>
            <a:r>
              <a:rPr lang="pl-PL" sz="900" smtClean="0">
                <a:latin typeface="Arial Black" pitchFamily="34" charset="0"/>
              </a:rPr>
              <a:t>1 x Ethernet 10/100/1000 Mb/s</a:t>
            </a:r>
          </a:p>
          <a:p>
            <a:pPr algn="l">
              <a:defRPr/>
            </a:pPr>
            <a:r>
              <a:rPr lang="pl-PL" sz="900" smtClean="0">
                <a:solidFill>
                  <a:srgbClr val="C00000"/>
                </a:solidFill>
                <a:latin typeface="Arial Black" pitchFamily="34" charset="0"/>
              </a:rPr>
              <a:t>Typy kontrolerów               </a:t>
            </a:r>
            <a:r>
              <a:rPr lang="pl-PL" sz="900" smtClean="0">
                <a:latin typeface="Arial Black" pitchFamily="34" charset="0"/>
              </a:rPr>
              <a:t>6 x SATA2, RAID 0, 1, 5, 10</a:t>
            </a:r>
            <a:br>
              <a:rPr lang="pl-PL" sz="900" smtClean="0">
                <a:latin typeface="Arial Black" pitchFamily="34" charset="0"/>
              </a:rPr>
            </a:br>
            <a:r>
              <a:rPr lang="pl-PL" sz="900" smtClean="0">
                <a:latin typeface="Arial Black" pitchFamily="34" charset="0"/>
              </a:rPr>
              <a:t>	                    4 x SATA2 (2x JMicron JMB363)</a:t>
            </a:r>
            <a:br>
              <a:rPr lang="pl-PL" sz="900" smtClean="0">
                <a:latin typeface="Arial Black" pitchFamily="34" charset="0"/>
              </a:rPr>
            </a:br>
            <a:r>
              <a:rPr lang="pl-PL" sz="900" smtClean="0">
                <a:latin typeface="Arial Black" pitchFamily="34" charset="0"/>
              </a:rPr>
              <a:t>                                            1 x eSATA (JMicron 322)</a:t>
            </a:r>
          </a:p>
          <a:p>
            <a:pPr algn="l">
              <a:defRPr/>
            </a:pPr>
            <a:endParaRPr lang="pl-PL" sz="900" smtClean="0">
              <a:latin typeface="Arial Black" pitchFamily="34" charset="0"/>
            </a:endParaRPr>
          </a:p>
          <a:p>
            <a:pPr algn="l">
              <a:defRPr/>
            </a:pPr>
            <a:r>
              <a:rPr lang="pl-PL" sz="900" smtClean="0">
                <a:solidFill>
                  <a:srgbClr val="C00000"/>
                </a:solidFill>
                <a:latin typeface="Arial Black" pitchFamily="34" charset="0"/>
              </a:rPr>
              <a:t>Złącza we/wy na płycie          </a:t>
            </a:r>
            <a:r>
              <a:rPr lang="pl-PL" sz="900" smtClean="0">
                <a:latin typeface="Arial Black" pitchFamily="34" charset="0"/>
              </a:rPr>
              <a:t>10 x SATA2</a:t>
            </a:r>
            <a:br>
              <a:rPr lang="pl-PL" sz="900" smtClean="0">
                <a:latin typeface="Arial Black" pitchFamily="34" charset="0"/>
              </a:rPr>
            </a:br>
            <a:r>
              <a:rPr lang="pl-PL" sz="900" smtClean="0">
                <a:latin typeface="Arial Black" pitchFamily="34" charset="0"/>
              </a:rPr>
              <a:t>		1 x IEEE 1394a</a:t>
            </a:r>
            <a:br>
              <a:rPr lang="pl-PL" sz="900" smtClean="0">
                <a:latin typeface="Arial Black" pitchFamily="34" charset="0"/>
              </a:rPr>
            </a:br>
            <a:r>
              <a:rPr lang="pl-PL" sz="900" smtClean="0">
                <a:latin typeface="Arial Black" pitchFamily="34" charset="0"/>
              </a:rPr>
              <a:t>		5 x USB 2.0, 1.1</a:t>
            </a:r>
            <a:br>
              <a:rPr lang="pl-PL" sz="900" smtClean="0">
                <a:latin typeface="Arial Black" pitchFamily="34" charset="0"/>
              </a:rPr>
            </a:br>
            <a:r>
              <a:rPr lang="pl-PL" sz="900" smtClean="0">
                <a:latin typeface="Arial Black" pitchFamily="34" charset="0"/>
              </a:rPr>
              <a:t>		1 x CD audio in</a:t>
            </a:r>
            <a:br>
              <a:rPr lang="pl-PL" sz="900" smtClean="0">
                <a:latin typeface="Arial Black" pitchFamily="34" charset="0"/>
              </a:rPr>
            </a:br>
            <a:r>
              <a:rPr lang="pl-PL" sz="900" smtClean="0">
                <a:latin typeface="Arial Black" pitchFamily="34" charset="0"/>
              </a:rPr>
              <a:t>		1 x front panel audio connector</a:t>
            </a:r>
            <a:br>
              <a:rPr lang="pl-PL" sz="900" smtClean="0">
                <a:latin typeface="Arial Black" pitchFamily="34" charset="0"/>
              </a:rPr>
            </a:br>
            <a:r>
              <a:rPr lang="pl-PL" sz="900" smtClean="0">
                <a:latin typeface="Arial Black" pitchFamily="34" charset="0"/>
              </a:rPr>
              <a:t>		1 x front panel connector</a:t>
            </a:r>
            <a:br>
              <a:rPr lang="pl-PL" sz="900" smtClean="0">
                <a:latin typeface="Arial Black" pitchFamily="34" charset="0"/>
              </a:rPr>
            </a:br>
            <a:r>
              <a:rPr lang="pl-PL" sz="900" smtClean="0">
                <a:latin typeface="Arial Black" pitchFamily="34" charset="0"/>
              </a:rPr>
              <a:t>		1 x 24 pinowe złącze zasilania ATX</a:t>
            </a:r>
            <a:br>
              <a:rPr lang="pl-PL" sz="900" smtClean="0">
                <a:latin typeface="Arial Black" pitchFamily="34" charset="0"/>
              </a:rPr>
            </a:br>
            <a:r>
              <a:rPr lang="pl-PL" sz="900" smtClean="0">
                <a:latin typeface="Arial Black" pitchFamily="34" charset="0"/>
              </a:rPr>
              <a:t>		1 x 8 pinowe złącze zasilania ATX</a:t>
            </a:r>
          </a:p>
          <a:p>
            <a:pPr algn="l">
              <a:defRPr/>
            </a:pPr>
            <a:endParaRPr lang="pl-PL" sz="900" smtClean="0">
              <a:latin typeface="Arial Black" pitchFamily="34" charset="0"/>
            </a:endParaRPr>
          </a:p>
          <a:p>
            <a:pPr algn="l">
              <a:defRPr/>
            </a:pPr>
            <a:r>
              <a:rPr lang="pl-PL" sz="900" smtClean="0">
                <a:solidFill>
                  <a:srgbClr val="C00000"/>
                </a:solidFill>
                <a:latin typeface="Arial Black" pitchFamily="34" charset="0"/>
              </a:rPr>
              <a:t>Porty we/wy panelu tylnego   </a:t>
            </a:r>
            <a:r>
              <a:rPr lang="pl-PL" sz="900" smtClean="0">
                <a:latin typeface="Arial Black" pitchFamily="34" charset="0"/>
              </a:rPr>
              <a:t>1 x PS/2 klawiatura</a:t>
            </a:r>
            <a:br>
              <a:rPr lang="pl-PL" sz="900" smtClean="0">
                <a:latin typeface="Arial Black" pitchFamily="34" charset="0"/>
              </a:rPr>
            </a:br>
            <a:r>
              <a:rPr lang="pl-PL" sz="900" smtClean="0">
                <a:latin typeface="Arial Black" pitchFamily="34" charset="0"/>
              </a:rPr>
              <a:t>		1 x IEEE 1394a (FireWire)</a:t>
            </a:r>
            <a:br>
              <a:rPr lang="pl-PL" sz="900" smtClean="0">
                <a:latin typeface="Arial Black" pitchFamily="34" charset="0"/>
              </a:rPr>
            </a:br>
            <a:r>
              <a:rPr lang="pl-PL" sz="900" smtClean="0">
                <a:latin typeface="Arial Black" pitchFamily="34" charset="0"/>
              </a:rPr>
              <a:t>		1 x RJ45</a:t>
            </a:r>
            <a:br>
              <a:rPr lang="pl-PL" sz="900" smtClean="0">
                <a:latin typeface="Arial Black" pitchFamily="34" charset="0"/>
              </a:rPr>
            </a:br>
            <a:r>
              <a:rPr lang="pl-PL" sz="900" smtClean="0">
                <a:latin typeface="Arial Black" pitchFamily="34" charset="0"/>
              </a:rPr>
              <a:t>		8 x USB 2.0, 1.1</a:t>
            </a:r>
            <a:br>
              <a:rPr lang="pl-PL" sz="900" smtClean="0">
                <a:latin typeface="Arial Black" pitchFamily="34" charset="0"/>
              </a:rPr>
            </a:br>
            <a:r>
              <a:rPr lang="pl-PL" sz="900" smtClean="0">
                <a:latin typeface="Arial Black" pitchFamily="34" charset="0"/>
              </a:rPr>
              <a:t>		1 x eSATA</a:t>
            </a:r>
            <a:br>
              <a:rPr lang="pl-PL" sz="900" smtClean="0">
                <a:latin typeface="Arial Black" pitchFamily="34" charset="0"/>
              </a:rPr>
            </a:br>
            <a:r>
              <a:rPr lang="pl-PL" sz="900" smtClean="0">
                <a:latin typeface="Arial Black" pitchFamily="34" charset="0"/>
              </a:rPr>
              <a:t>		1 x Line In</a:t>
            </a:r>
            <a:br>
              <a:rPr lang="pl-PL" sz="900" smtClean="0">
                <a:latin typeface="Arial Black" pitchFamily="34" charset="0"/>
              </a:rPr>
            </a:br>
            <a:r>
              <a:rPr lang="pl-PL" sz="900" smtClean="0">
                <a:latin typeface="Arial Black" pitchFamily="34" charset="0"/>
              </a:rPr>
              <a:t>		1 x Front Out</a:t>
            </a:r>
            <a:br>
              <a:rPr lang="pl-PL" sz="900" smtClean="0">
                <a:latin typeface="Arial Black" pitchFamily="34" charset="0"/>
              </a:rPr>
            </a:br>
            <a:r>
              <a:rPr lang="pl-PL" sz="900" smtClean="0">
                <a:latin typeface="Arial Black" pitchFamily="34" charset="0"/>
              </a:rPr>
              <a:t>		1 x Microfon In</a:t>
            </a:r>
            <a:br>
              <a:rPr lang="pl-PL" sz="900" smtClean="0">
                <a:latin typeface="Arial Black" pitchFamily="34" charset="0"/>
              </a:rPr>
            </a:br>
            <a:r>
              <a:rPr lang="pl-PL" sz="900" smtClean="0">
                <a:latin typeface="Arial Black" pitchFamily="34" charset="0"/>
              </a:rPr>
              <a:t>		1 x Rear Out</a:t>
            </a:r>
            <a:br>
              <a:rPr lang="pl-PL" sz="900" smtClean="0">
                <a:latin typeface="Arial Black" pitchFamily="34" charset="0"/>
              </a:rPr>
            </a:br>
            <a:r>
              <a:rPr lang="pl-PL" sz="900" smtClean="0">
                <a:latin typeface="Arial Black" pitchFamily="34" charset="0"/>
              </a:rPr>
              <a:t>		1 x Side Out</a:t>
            </a:r>
            <a:br>
              <a:rPr lang="pl-PL" sz="900" smtClean="0">
                <a:latin typeface="Arial Black" pitchFamily="34" charset="0"/>
              </a:rPr>
            </a:br>
            <a:r>
              <a:rPr lang="pl-PL" sz="900" smtClean="0">
                <a:latin typeface="Arial Black" pitchFamily="34" charset="0"/>
              </a:rPr>
              <a:t>		1 x Center Out / Subwoofer Out</a:t>
            </a:r>
            <a:br>
              <a:rPr lang="pl-PL" sz="900" smtClean="0">
                <a:latin typeface="Arial Black" pitchFamily="34" charset="0"/>
              </a:rPr>
            </a:br>
            <a:r>
              <a:rPr lang="pl-PL" sz="900" smtClean="0">
                <a:latin typeface="Arial Black" pitchFamily="34" charset="0"/>
              </a:rPr>
              <a:t>		1 x coaxial S/PDIF Out connector</a:t>
            </a:r>
            <a:br>
              <a:rPr lang="pl-PL" sz="900" smtClean="0">
                <a:latin typeface="Arial Black" pitchFamily="34" charset="0"/>
              </a:rPr>
            </a:br>
            <a:r>
              <a:rPr lang="pl-PL" sz="900" smtClean="0">
                <a:latin typeface="Arial Black" pitchFamily="34" charset="0"/>
              </a:rPr>
              <a:t>		1 x optical S/PDIF Out connector</a:t>
            </a:r>
            <a:br>
              <a:rPr lang="pl-PL" sz="900" smtClean="0">
                <a:latin typeface="Arial Black" pitchFamily="34" charset="0"/>
              </a:rPr>
            </a:br>
            <a:r>
              <a:rPr lang="pl-PL" sz="900" smtClean="0">
                <a:latin typeface="Arial Black" pitchFamily="34" charset="0"/>
              </a:rPr>
              <a:t>		1 x Clear CMOS switch</a:t>
            </a:r>
            <a:endParaRPr lang="pl-PL" sz="900" dirty="0">
              <a:latin typeface="Arial Black" pitchFamily="34" charset="0"/>
            </a:endParaRPr>
          </a:p>
        </p:txBody>
      </p:sp>
      <p:pic>
        <p:nvPicPr>
          <p:cNvPr id="4" name="Obraz 3" descr="DSC00059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1071546"/>
            <a:ext cx="3891111" cy="5786454"/>
          </a:xfrm>
          <a:prstGeom prst="rect">
            <a:avLst/>
          </a:prstGeom>
          <a:effectLst>
            <a:softEdge rad="635000"/>
          </a:effectLst>
          <a:scene3d>
            <a:camera prst="obliqueTopRight"/>
            <a:lightRig rig="threePt" dir="t"/>
          </a:scene3d>
        </p:spPr>
      </p:pic>
      <p:sp>
        <p:nvSpPr>
          <p:cNvPr id="5" name="Strzałka w prawo 4">
            <a:hlinkClick r:id="" action="ppaction://hlinkshowjump?jump=nextslide"/>
          </p:cNvPr>
          <p:cNvSpPr/>
          <p:nvPr/>
        </p:nvSpPr>
        <p:spPr>
          <a:xfrm>
            <a:off x="8501090" y="5786454"/>
            <a:ext cx="642910" cy="413194"/>
          </a:xfrm>
          <a:prstGeom prst="rightArrow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C00000"/>
            </a:solidFill>
          </a:ln>
          <a:effectLst>
            <a:softEdge rad="31750"/>
          </a:effectLst>
          <a:scene3d>
            <a:camera prst="perspectiveHeroicExtreme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lyasu1150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5334000" cy="614364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42910" y="928646"/>
            <a:ext cx="8062912" cy="5929354"/>
          </a:xfrm>
        </p:spPr>
        <p:txBody>
          <a:bodyPr/>
          <a:lstStyle/>
          <a:p>
            <a:pPr algn="ctr">
              <a:defRPr/>
            </a:pPr>
            <a:r>
              <a:rPr lang="pl-PL" sz="1600" dirty="0" smtClean="0"/>
              <a:t> 		 	         </a:t>
            </a:r>
            <a:r>
              <a:rPr lang="pl-PL" sz="1800" b="1" dirty="0" smtClean="0"/>
              <a:t> </a:t>
            </a:r>
            <a:r>
              <a:rPr 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Maximus III </a:t>
            </a:r>
            <a:r>
              <a:rPr lang="pl-PL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Formula</a:t>
            </a: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firmy ASUS, 					przeznaczona dla procesorów Intel </a:t>
            </a:r>
            <a:r>
              <a:rPr lang="pl-PL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</a:t>
            </a: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		i5 z dwukanałowym kontrolerem 					pamięci. Płyta należy do serii Republic of 				</a:t>
            </a:r>
            <a:r>
              <a:rPr lang="pl-PL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Games</a:t>
            </a: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(ROG), zbudowana została w 				oparciu o chipset Intel P55 i ma cztery 				sloty na pamięci DDR3 oraz podstawkę 				</a:t>
            </a:r>
            <a:r>
              <a:rPr lang="pl-PL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Socket</a:t>
            </a: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LGA 1156 z rozbudowaną 19-					fazową sekcją zasilającą. Na jej laminacie 				znalazły się również trzy złącza PCI-					Express 2.0 x16 oraz dwa </a:t>
            </a:r>
            <a:r>
              <a:rPr lang="pl-PL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PCI-Express</a:t>
            </a: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x1 				i dwa typowe PCI oraz 6 gniazdek Serial 				ATA 3.0 </a:t>
            </a:r>
            <a:r>
              <a:rPr lang="pl-PL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Gbps</a:t>
            </a: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Do dyspozycji są także 				przyciski Power, Reset i </a:t>
            </a:r>
            <a:r>
              <a:rPr lang="pl-PL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ClearMOS</a:t>
            </a: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			ułatwiające obsługę urządzenia. </a:t>
            </a:r>
            <a:endParaRPr lang="pl-PL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trzałka w prawo 5">
            <a:hlinkClick r:id="" action="ppaction://hlinkshowjump?jump=nextslide"/>
          </p:cNvPr>
          <p:cNvSpPr/>
          <p:nvPr/>
        </p:nvSpPr>
        <p:spPr>
          <a:xfrm>
            <a:off x="8429652" y="5715016"/>
            <a:ext cx="714348" cy="413194"/>
          </a:xfrm>
          <a:prstGeom prst="rightArrow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C00000"/>
            </a:solidFill>
          </a:ln>
          <a:effectLst>
            <a:softEdge rad="31750"/>
          </a:effectLst>
          <a:scene3d>
            <a:camera prst="perspectiveHeroicExtreme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az 4" descr="szklany_motyl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Obraz 3" descr="ASUS_Maximus_III_Formula_to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642938"/>
            <a:ext cx="85725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Gwiazda 5-ramienna 25">
            <a:hlinkClick r:id="" action="ppaction://hlinkshowjump?jump=nextslide"/>
          </p:cNvPr>
          <p:cNvSpPr/>
          <p:nvPr/>
        </p:nvSpPr>
        <p:spPr>
          <a:xfrm rot="439932">
            <a:off x="2017948" y="2376528"/>
            <a:ext cx="318387" cy="29803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CC0000"/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7" name="Gwiazda 5-ramienna 26">
            <a:hlinkClick r:id="" action="ppaction://hlinkshowjump?jump=lastslide"/>
          </p:cNvPr>
          <p:cNvSpPr/>
          <p:nvPr/>
        </p:nvSpPr>
        <p:spPr>
          <a:xfrm rot="439932">
            <a:off x="3089518" y="2090776"/>
            <a:ext cx="318387" cy="29803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CC0000"/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8" name="Gwiazda 5-ramienna 27">
            <a:hlinkClick r:id="rId4" action="ppaction://hlinksldjump"/>
          </p:cNvPr>
          <p:cNvSpPr/>
          <p:nvPr/>
        </p:nvSpPr>
        <p:spPr>
          <a:xfrm rot="439932">
            <a:off x="5375535" y="876330"/>
            <a:ext cx="318387" cy="29803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CC0000"/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9" name="Gwiazda 5-ramienna 28">
            <a:hlinkClick r:id="rId5" action="ppaction://hlinksldjump"/>
          </p:cNvPr>
          <p:cNvSpPr/>
          <p:nvPr/>
        </p:nvSpPr>
        <p:spPr>
          <a:xfrm rot="439932">
            <a:off x="446312" y="5376923"/>
            <a:ext cx="318387" cy="29803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CC0000"/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0" name="Gwiazda 5-ramienna 29">
            <a:hlinkClick r:id="rId6" action="ppaction://hlinksldjump"/>
          </p:cNvPr>
          <p:cNvSpPr/>
          <p:nvPr/>
        </p:nvSpPr>
        <p:spPr>
          <a:xfrm rot="439932">
            <a:off x="3875336" y="5091172"/>
            <a:ext cx="318387" cy="29803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CC0000"/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1" name="Gwiazda 5-ramienna 30">
            <a:hlinkClick r:id="rId7" action="ppaction://hlinksldjump"/>
          </p:cNvPr>
          <p:cNvSpPr/>
          <p:nvPr/>
        </p:nvSpPr>
        <p:spPr>
          <a:xfrm rot="439932">
            <a:off x="6589981" y="5376924"/>
            <a:ext cx="318387" cy="29803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CC0000"/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2" name="Gwiazda 5-ramienna 31">
            <a:hlinkClick r:id="rId8" action="ppaction://hlinksldjump"/>
          </p:cNvPr>
          <p:cNvSpPr/>
          <p:nvPr/>
        </p:nvSpPr>
        <p:spPr>
          <a:xfrm rot="439932">
            <a:off x="6161352" y="3519536"/>
            <a:ext cx="318387" cy="29803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CC0000"/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3" name="Gwiazda 5-ramienna 32"/>
          <p:cNvSpPr/>
          <p:nvPr/>
        </p:nvSpPr>
        <p:spPr>
          <a:xfrm rot="439932">
            <a:off x="2160825" y="233388"/>
            <a:ext cx="318387" cy="29803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CC0000"/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5" name="Gwiazda 5-ramienna 34">
            <a:hlinkClick r:id="rId9" action="ppaction://hlinksldjump"/>
          </p:cNvPr>
          <p:cNvSpPr/>
          <p:nvPr/>
        </p:nvSpPr>
        <p:spPr>
          <a:xfrm rot="439932">
            <a:off x="5518410" y="6234180"/>
            <a:ext cx="318387" cy="29803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CC0000"/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6" name="Gwiazda 5-ramienna 35">
            <a:hlinkClick r:id="rId10" action="ppaction://hlinksldjump"/>
          </p:cNvPr>
          <p:cNvSpPr/>
          <p:nvPr/>
        </p:nvSpPr>
        <p:spPr>
          <a:xfrm rot="439932">
            <a:off x="2518014" y="4019603"/>
            <a:ext cx="318387" cy="29803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CC0000"/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7" name="pole tekstowe 36"/>
          <p:cNvSpPr txBox="1"/>
          <p:nvPr/>
        </p:nvSpPr>
        <p:spPr>
          <a:xfrm>
            <a:off x="2571750" y="214313"/>
            <a:ext cx="3214688" cy="3698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l-PL" dirty="0">
                <a:solidFill>
                  <a:srgbClr val="C00000"/>
                </a:solidFill>
                <a:latin typeface="+mn-lt"/>
              </a:rPr>
              <a:t>Proszę  klikać w gwiazdki </a:t>
            </a:r>
            <a:r>
              <a:rPr lang="pl-PL" dirty="0"/>
              <a:t>;)</a:t>
            </a:r>
          </a:p>
        </p:txBody>
      </p:sp>
    </p:spTree>
  </p:cSld>
  <p:clrMapOvr>
    <a:masterClrMapping/>
  </p:clrMapOvr>
  <p:transition spd="slow" advClick="0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45156">
            <a:off x="4195525" y="1806510"/>
            <a:ext cx="5715000" cy="428625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8062912" cy="684207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pl-PL" sz="1800" dirty="0" smtClean="0">
                <a:solidFill>
                  <a:srgbClr val="C00000"/>
                </a:solidFill>
              </a:rPr>
              <a:t>Grafika </a:t>
            </a:r>
            <a:r>
              <a:rPr lang="pl-PL" sz="1800" dirty="0" err="1" smtClean="0">
                <a:solidFill>
                  <a:srgbClr val="C00000"/>
                </a:solidFill>
              </a:rPr>
              <a:t>PCIex</a:t>
            </a:r>
            <a:r>
              <a:rPr lang="pl-PL" sz="1800" dirty="0" smtClean="0">
                <a:solidFill>
                  <a:srgbClr val="C00000"/>
                </a:solidFill>
              </a:rPr>
              <a:t> ASUS GF GTX 285 1024 MB DDR3, 512 bit - MATRIX GTX285/HTDI/1GD3</a:t>
            </a:r>
            <a:endParaRPr lang="pl-PL" sz="1800" dirty="0">
              <a:solidFill>
                <a:srgbClr val="C0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71472" y="1071546"/>
            <a:ext cx="7929618" cy="5286388"/>
          </a:xfrm>
        </p:spPr>
        <p:txBody>
          <a:bodyPr/>
          <a:lstStyle/>
          <a:p>
            <a:pPr algn="l">
              <a:defRPr/>
            </a:pPr>
            <a:r>
              <a:rPr lang="pl-PL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Karta graficzna</a:t>
            </a:r>
            <a:r>
              <a:rPr lang="pl-PL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karta rozszerzeń kom</a:t>
            </a:r>
            <a:r>
              <a:rPr lang="pl-PL" sz="1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putera </a:t>
            </a:r>
            <a:r>
              <a:rPr lang="pl-PL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generująca sygnał dla ekranu monitora. Podstawowym zadaniem karty graficznej jest odbiór i przetwarzanie otrzymywanych od komputera informacji o obrazie oraz odpowiednie </a:t>
            </a:r>
          </a:p>
          <a:p>
            <a:pPr algn="l">
              <a:defRPr/>
            </a:pPr>
            <a:r>
              <a:rPr lang="pl-PL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wyświetlanie tegoż obrazu za pośrednictwem monitora.</a:t>
            </a:r>
            <a:endParaRPr lang="pl-PL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mbria Math" pitchFamily="18" charset="0"/>
            </a:endParaRPr>
          </a:p>
          <a:p>
            <a:pPr algn="l">
              <a:defRPr/>
            </a:pPr>
            <a:endParaRPr lang="pl-PL" sz="900" dirty="0" smtClean="0">
              <a:solidFill>
                <a:srgbClr val="C00000"/>
              </a:solidFill>
              <a:latin typeface="Arial Black" pitchFamily="34" charset="0"/>
              <a:ea typeface="Cambria Math" pitchFamily="18" charset="0"/>
            </a:endParaRPr>
          </a:p>
          <a:p>
            <a:pPr algn="l">
              <a:defRPr/>
            </a:pPr>
            <a:endParaRPr lang="pl-PL" sz="900" dirty="0" smtClean="0">
              <a:solidFill>
                <a:srgbClr val="C00000"/>
              </a:solidFill>
              <a:latin typeface="Arial Black" pitchFamily="34" charset="0"/>
              <a:ea typeface="Cambria Math" pitchFamily="18" charset="0"/>
            </a:endParaRPr>
          </a:p>
          <a:p>
            <a:pPr algn="l">
              <a:defRPr/>
            </a:pPr>
            <a:r>
              <a:rPr lang="pl-PL" sz="900" dirty="0" smtClean="0">
                <a:solidFill>
                  <a:srgbClr val="C00000"/>
                </a:solidFill>
                <a:latin typeface="Arial Black" pitchFamily="34" charset="0"/>
                <a:ea typeface="Cambria Math" pitchFamily="18" charset="0"/>
              </a:rPr>
              <a:t>Typ złącza  </a:t>
            </a:r>
            <a:r>
              <a:rPr lang="pl-PL" sz="900" dirty="0" smtClean="0">
                <a:latin typeface="Arial Black" pitchFamily="34" charset="0"/>
                <a:ea typeface="Cambria Math" pitchFamily="18" charset="0"/>
              </a:rPr>
              <a:t>PCI Express 2.0 x16 </a:t>
            </a:r>
          </a:p>
          <a:p>
            <a:pPr algn="l">
              <a:defRPr/>
            </a:pPr>
            <a:r>
              <a:rPr lang="pl-PL" sz="900" dirty="0" smtClean="0">
                <a:latin typeface="Arial Black" pitchFamily="34" charset="0"/>
                <a:ea typeface="Cambria Math" pitchFamily="18" charset="0"/>
              </a:rPr>
              <a:t> </a:t>
            </a:r>
            <a:r>
              <a:rPr lang="pl-PL" sz="900" dirty="0" smtClean="0">
                <a:solidFill>
                  <a:srgbClr val="C00000"/>
                </a:solidFill>
                <a:latin typeface="Arial Black" pitchFamily="34" charset="0"/>
                <a:ea typeface="Cambria Math" pitchFamily="18" charset="0"/>
              </a:rPr>
              <a:t>Tryb dual </a:t>
            </a:r>
            <a:r>
              <a:rPr lang="pl-PL" sz="900" dirty="0" smtClean="0">
                <a:latin typeface="Arial Black" pitchFamily="34" charset="0"/>
                <a:ea typeface="Cambria Math" pitchFamily="18" charset="0"/>
              </a:rPr>
              <a:t>SLI </a:t>
            </a:r>
          </a:p>
          <a:p>
            <a:pPr algn="l">
              <a:defRPr/>
            </a:pPr>
            <a:r>
              <a:rPr lang="pl-PL" sz="900" dirty="0" smtClean="0">
                <a:latin typeface="Arial Black" pitchFamily="34" charset="0"/>
                <a:ea typeface="Cambria Math" pitchFamily="18" charset="0"/>
              </a:rPr>
              <a:t> </a:t>
            </a:r>
            <a:r>
              <a:rPr lang="pl-PL" sz="900" dirty="0" smtClean="0">
                <a:solidFill>
                  <a:srgbClr val="C00000"/>
                </a:solidFill>
                <a:latin typeface="Arial Black" pitchFamily="34" charset="0"/>
                <a:ea typeface="Cambria Math" pitchFamily="18" charset="0"/>
              </a:rPr>
              <a:t>Procesor graficzny </a:t>
            </a:r>
            <a:r>
              <a:rPr lang="pl-PL" sz="900" dirty="0" err="1" smtClean="0">
                <a:latin typeface="Arial Black" pitchFamily="34" charset="0"/>
                <a:ea typeface="Cambria Math" pitchFamily="18" charset="0"/>
              </a:rPr>
              <a:t>GeForce</a:t>
            </a:r>
            <a:r>
              <a:rPr lang="pl-PL" sz="900" dirty="0" smtClean="0">
                <a:latin typeface="Arial Black" pitchFamily="34" charset="0"/>
                <a:ea typeface="Cambria Math" pitchFamily="18" charset="0"/>
              </a:rPr>
              <a:t> GTX 285 </a:t>
            </a:r>
          </a:p>
          <a:p>
            <a:pPr algn="l">
              <a:defRPr/>
            </a:pPr>
            <a:r>
              <a:rPr lang="pl-PL" sz="900" dirty="0" smtClean="0">
                <a:latin typeface="Arial Black" pitchFamily="34" charset="0"/>
                <a:ea typeface="Cambria Math" pitchFamily="18" charset="0"/>
              </a:rPr>
              <a:t> </a:t>
            </a:r>
            <a:r>
              <a:rPr lang="pl-PL" sz="900" dirty="0" smtClean="0">
                <a:solidFill>
                  <a:srgbClr val="C00000"/>
                </a:solidFill>
                <a:latin typeface="Arial Black" pitchFamily="34" charset="0"/>
                <a:ea typeface="Cambria Math" pitchFamily="18" charset="0"/>
              </a:rPr>
              <a:t>Taktowanie rdzenia </a:t>
            </a:r>
            <a:r>
              <a:rPr lang="pl-PL" sz="900" dirty="0" smtClean="0">
                <a:latin typeface="Arial Black" pitchFamily="34" charset="0"/>
                <a:ea typeface="Cambria Math" pitchFamily="18" charset="0"/>
              </a:rPr>
              <a:t>662 </a:t>
            </a:r>
            <a:r>
              <a:rPr lang="pl-PL" sz="900" dirty="0" err="1" smtClean="0">
                <a:latin typeface="Arial Black" pitchFamily="34" charset="0"/>
                <a:ea typeface="Cambria Math" pitchFamily="18" charset="0"/>
              </a:rPr>
              <a:t>MHz</a:t>
            </a:r>
            <a:r>
              <a:rPr lang="pl-PL" sz="900" dirty="0" smtClean="0">
                <a:latin typeface="Arial Black" pitchFamily="34" charset="0"/>
                <a:ea typeface="Cambria Math" pitchFamily="18" charset="0"/>
              </a:rPr>
              <a:t> </a:t>
            </a:r>
          </a:p>
          <a:p>
            <a:pPr algn="l">
              <a:defRPr/>
            </a:pPr>
            <a:r>
              <a:rPr lang="pl-PL" sz="900" dirty="0" smtClean="0">
                <a:latin typeface="Arial Black" pitchFamily="34" charset="0"/>
                <a:ea typeface="Cambria Math" pitchFamily="18" charset="0"/>
              </a:rPr>
              <a:t> </a:t>
            </a:r>
            <a:r>
              <a:rPr lang="pl-PL" sz="900" dirty="0" smtClean="0">
                <a:solidFill>
                  <a:srgbClr val="C00000"/>
                </a:solidFill>
                <a:latin typeface="Arial Black" pitchFamily="34" charset="0"/>
                <a:ea typeface="Cambria Math" pitchFamily="18" charset="0"/>
              </a:rPr>
              <a:t>Pamięć </a:t>
            </a:r>
            <a:r>
              <a:rPr lang="pl-PL" sz="900" dirty="0" smtClean="0">
                <a:latin typeface="Arial Black" pitchFamily="34" charset="0"/>
                <a:ea typeface="Cambria Math" pitchFamily="18" charset="0"/>
              </a:rPr>
              <a:t>1024 MB GDDR3 </a:t>
            </a:r>
          </a:p>
          <a:p>
            <a:pPr algn="l">
              <a:defRPr/>
            </a:pPr>
            <a:r>
              <a:rPr lang="pl-PL" sz="900" dirty="0" smtClean="0">
                <a:latin typeface="Arial Black" pitchFamily="34" charset="0"/>
                <a:ea typeface="Cambria Math" pitchFamily="18" charset="0"/>
              </a:rPr>
              <a:t> </a:t>
            </a:r>
            <a:r>
              <a:rPr lang="pl-PL" sz="900" dirty="0" smtClean="0">
                <a:solidFill>
                  <a:srgbClr val="C00000"/>
                </a:solidFill>
                <a:latin typeface="Arial Black" pitchFamily="34" charset="0"/>
                <a:ea typeface="Cambria Math" pitchFamily="18" charset="0"/>
              </a:rPr>
              <a:t>Taktowanie pamięci </a:t>
            </a:r>
            <a:r>
              <a:rPr lang="pl-PL" sz="900" dirty="0" smtClean="0">
                <a:latin typeface="Arial Black" pitchFamily="34" charset="0"/>
                <a:ea typeface="Cambria Math" pitchFamily="18" charset="0"/>
              </a:rPr>
              <a:t>2484 </a:t>
            </a:r>
            <a:r>
              <a:rPr lang="pl-PL" sz="900" dirty="0" err="1" smtClean="0">
                <a:latin typeface="Arial Black" pitchFamily="34" charset="0"/>
                <a:ea typeface="Cambria Math" pitchFamily="18" charset="0"/>
              </a:rPr>
              <a:t>MHz</a:t>
            </a:r>
            <a:r>
              <a:rPr lang="pl-PL" sz="900" dirty="0" smtClean="0">
                <a:latin typeface="Arial Black" pitchFamily="34" charset="0"/>
                <a:ea typeface="Cambria Math" pitchFamily="18" charset="0"/>
              </a:rPr>
              <a:t> </a:t>
            </a:r>
          </a:p>
          <a:p>
            <a:pPr algn="l">
              <a:defRPr/>
            </a:pPr>
            <a:r>
              <a:rPr lang="pl-PL" sz="900" dirty="0" smtClean="0">
                <a:latin typeface="Arial Black" pitchFamily="34" charset="0"/>
                <a:ea typeface="Cambria Math" pitchFamily="18" charset="0"/>
              </a:rPr>
              <a:t> </a:t>
            </a:r>
            <a:r>
              <a:rPr lang="pl-PL" sz="900" dirty="0" smtClean="0">
                <a:solidFill>
                  <a:srgbClr val="C00000"/>
                </a:solidFill>
                <a:latin typeface="Arial Black" pitchFamily="34" charset="0"/>
                <a:ea typeface="Cambria Math" pitchFamily="18" charset="0"/>
              </a:rPr>
              <a:t>Szyna pamięci </a:t>
            </a:r>
            <a:r>
              <a:rPr lang="pl-PL" sz="900" dirty="0" smtClean="0">
                <a:latin typeface="Arial Black" pitchFamily="34" charset="0"/>
                <a:ea typeface="Cambria Math" pitchFamily="18" charset="0"/>
              </a:rPr>
              <a:t>512 bit </a:t>
            </a:r>
          </a:p>
          <a:p>
            <a:pPr algn="l">
              <a:defRPr/>
            </a:pPr>
            <a:r>
              <a:rPr lang="pl-PL" sz="900" dirty="0" smtClean="0">
                <a:latin typeface="Arial Black" pitchFamily="34" charset="0"/>
                <a:ea typeface="Cambria Math" pitchFamily="18" charset="0"/>
              </a:rPr>
              <a:t> </a:t>
            </a:r>
            <a:r>
              <a:rPr lang="pl-PL" sz="900" dirty="0" smtClean="0">
                <a:solidFill>
                  <a:srgbClr val="C00000"/>
                </a:solidFill>
                <a:latin typeface="Arial Black" pitchFamily="34" charset="0"/>
                <a:ea typeface="Cambria Math" pitchFamily="18" charset="0"/>
              </a:rPr>
              <a:t>Przepustowość pamięci [GB/s] </a:t>
            </a:r>
            <a:r>
              <a:rPr lang="pl-PL" sz="900" dirty="0" smtClean="0">
                <a:latin typeface="Arial Black" pitchFamily="34" charset="0"/>
                <a:ea typeface="Cambria Math" pitchFamily="18" charset="0"/>
              </a:rPr>
              <a:t>159 GB/s </a:t>
            </a:r>
          </a:p>
          <a:p>
            <a:pPr algn="l">
              <a:defRPr/>
            </a:pPr>
            <a:r>
              <a:rPr lang="pl-PL" sz="900" dirty="0" smtClean="0">
                <a:solidFill>
                  <a:srgbClr val="C00000"/>
                </a:solidFill>
                <a:latin typeface="Arial Black" pitchFamily="34" charset="0"/>
                <a:ea typeface="Cambria Math" pitchFamily="18" charset="0"/>
              </a:rPr>
              <a:t> RAMDAC </a:t>
            </a:r>
            <a:r>
              <a:rPr lang="pl-PL" sz="900" dirty="0" smtClean="0">
                <a:latin typeface="Arial Black" pitchFamily="34" charset="0"/>
                <a:ea typeface="Cambria Math" pitchFamily="18" charset="0"/>
              </a:rPr>
              <a:t>400 </a:t>
            </a:r>
            <a:r>
              <a:rPr lang="pl-PL" sz="900" dirty="0" err="1" smtClean="0">
                <a:latin typeface="Arial Black" pitchFamily="34" charset="0"/>
                <a:ea typeface="Cambria Math" pitchFamily="18" charset="0"/>
              </a:rPr>
              <a:t>MHz</a:t>
            </a:r>
            <a:r>
              <a:rPr lang="pl-PL" sz="900" dirty="0" smtClean="0">
                <a:latin typeface="Arial Black" pitchFamily="34" charset="0"/>
                <a:ea typeface="Cambria Math" pitchFamily="18" charset="0"/>
              </a:rPr>
              <a:t> </a:t>
            </a:r>
          </a:p>
          <a:p>
            <a:pPr algn="l">
              <a:defRPr/>
            </a:pPr>
            <a:r>
              <a:rPr lang="pl-PL" sz="900" dirty="0" smtClean="0">
                <a:latin typeface="Arial Black" pitchFamily="34" charset="0"/>
                <a:ea typeface="Cambria Math" pitchFamily="18" charset="0"/>
              </a:rPr>
              <a:t> </a:t>
            </a:r>
            <a:r>
              <a:rPr lang="pl-PL" sz="900" dirty="0" err="1" smtClean="0">
                <a:solidFill>
                  <a:srgbClr val="C00000"/>
                </a:solidFill>
                <a:latin typeface="Arial Black" pitchFamily="34" charset="0"/>
                <a:ea typeface="Cambria Math" pitchFamily="18" charset="0"/>
              </a:rPr>
              <a:t>Pixel</a:t>
            </a:r>
            <a:r>
              <a:rPr lang="pl-PL" sz="900" dirty="0" smtClean="0">
                <a:solidFill>
                  <a:srgbClr val="C00000"/>
                </a:solidFill>
                <a:latin typeface="Arial Black" pitchFamily="34" charset="0"/>
                <a:ea typeface="Cambria Math" pitchFamily="18" charset="0"/>
              </a:rPr>
              <a:t> </a:t>
            </a:r>
            <a:r>
              <a:rPr lang="pl-PL" sz="900" dirty="0" err="1" smtClean="0">
                <a:solidFill>
                  <a:srgbClr val="C00000"/>
                </a:solidFill>
                <a:latin typeface="Arial Black" pitchFamily="34" charset="0"/>
                <a:ea typeface="Cambria Math" pitchFamily="18" charset="0"/>
              </a:rPr>
              <a:t>Shaders</a:t>
            </a:r>
            <a:r>
              <a:rPr lang="pl-PL" sz="900" dirty="0" smtClean="0">
                <a:solidFill>
                  <a:srgbClr val="C00000"/>
                </a:solidFill>
                <a:latin typeface="Arial Black" pitchFamily="34" charset="0"/>
                <a:ea typeface="Cambria Math" pitchFamily="18" charset="0"/>
              </a:rPr>
              <a:t> </a:t>
            </a:r>
            <a:r>
              <a:rPr lang="pl-PL" sz="900" dirty="0" smtClean="0">
                <a:latin typeface="Arial Black" pitchFamily="34" charset="0"/>
                <a:ea typeface="Cambria Math" pitchFamily="18" charset="0"/>
              </a:rPr>
              <a:t>240 – zunifikowane</a:t>
            </a:r>
          </a:p>
          <a:p>
            <a:pPr algn="l">
              <a:defRPr/>
            </a:pPr>
            <a:r>
              <a:rPr lang="pl-PL" sz="900" dirty="0" smtClean="0">
                <a:latin typeface="Arial Black" pitchFamily="34" charset="0"/>
                <a:ea typeface="Cambria Math" pitchFamily="18" charset="0"/>
              </a:rPr>
              <a:t> </a:t>
            </a:r>
            <a:r>
              <a:rPr lang="pl-PL" sz="900" dirty="0" err="1" smtClean="0">
                <a:solidFill>
                  <a:srgbClr val="C00000"/>
                </a:solidFill>
                <a:latin typeface="Arial Black" pitchFamily="34" charset="0"/>
                <a:ea typeface="Cambria Math" pitchFamily="18" charset="0"/>
              </a:rPr>
              <a:t>Vertex</a:t>
            </a:r>
            <a:r>
              <a:rPr lang="pl-PL" sz="900" dirty="0" smtClean="0">
                <a:solidFill>
                  <a:srgbClr val="C00000"/>
                </a:solidFill>
                <a:latin typeface="Arial Black" pitchFamily="34" charset="0"/>
                <a:ea typeface="Cambria Math" pitchFamily="18" charset="0"/>
              </a:rPr>
              <a:t> </a:t>
            </a:r>
            <a:r>
              <a:rPr lang="pl-PL" sz="900" dirty="0" err="1" smtClean="0">
                <a:solidFill>
                  <a:srgbClr val="C00000"/>
                </a:solidFill>
                <a:latin typeface="Arial Black" pitchFamily="34" charset="0"/>
                <a:ea typeface="Cambria Math" pitchFamily="18" charset="0"/>
              </a:rPr>
              <a:t>Shaders</a:t>
            </a:r>
            <a:r>
              <a:rPr lang="pl-PL" sz="900" dirty="0" smtClean="0">
                <a:solidFill>
                  <a:srgbClr val="C00000"/>
                </a:solidFill>
                <a:latin typeface="Arial Black" pitchFamily="34" charset="0"/>
                <a:ea typeface="Cambria Math" pitchFamily="18" charset="0"/>
              </a:rPr>
              <a:t> </a:t>
            </a:r>
            <a:r>
              <a:rPr lang="pl-PL" sz="900" dirty="0" smtClean="0">
                <a:latin typeface="Arial Black" pitchFamily="34" charset="0"/>
                <a:ea typeface="Cambria Math" pitchFamily="18" charset="0"/>
              </a:rPr>
              <a:t>240 - zunifikowane </a:t>
            </a:r>
          </a:p>
          <a:p>
            <a:pPr algn="l">
              <a:defRPr/>
            </a:pPr>
            <a:r>
              <a:rPr lang="pl-PL" sz="900" dirty="0" smtClean="0">
                <a:latin typeface="Arial Black" pitchFamily="34" charset="0"/>
                <a:ea typeface="Cambria Math" pitchFamily="18" charset="0"/>
              </a:rPr>
              <a:t> </a:t>
            </a:r>
            <a:r>
              <a:rPr lang="pl-PL" sz="900" dirty="0" smtClean="0">
                <a:solidFill>
                  <a:srgbClr val="C00000"/>
                </a:solidFill>
                <a:latin typeface="Arial Black" pitchFamily="34" charset="0"/>
                <a:ea typeface="Cambria Math" pitchFamily="18" charset="0"/>
              </a:rPr>
              <a:t>Taktowanie </a:t>
            </a:r>
            <a:r>
              <a:rPr lang="pl-PL" sz="900" dirty="0" err="1" smtClean="0">
                <a:solidFill>
                  <a:srgbClr val="C00000"/>
                </a:solidFill>
                <a:latin typeface="Arial Black" pitchFamily="34" charset="0"/>
                <a:ea typeface="Cambria Math" pitchFamily="18" charset="0"/>
              </a:rPr>
              <a:t>Shaderów</a:t>
            </a:r>
            <a:r>
              <a:rPr lang="pl-PL" sz="900" dirty="0" smtClean="0">
                <a:solidFill>
                  <a:srgbClr val="C00000"/>
                </a:solidFill>
                <a:latin typeface="Arial Black" pitchFamily="34" charset="0"/>
                <a:ea typeface="Cambria Math" pitchFamily="18" charset="0"/>
              </a:rPr>
              <a:t> </a:t>
            </a:r>
            <a:r>
              <a:rPr lang="pl-PL" sz="900" dirty="0" smtClean="0">
                <a:latin typeface="Arial Black" pitchFamily="34" charset="0"/>
                <a:ea typeface="Cambria Math" pitchFamily="18" charset="0"/>
              </a:rPr>
              <a:t>1476 </a:t>
            </a:r>
            <a:r>
              <a:rPr lang="pl-PL" sz="900" dirty="0" err="1" smtClean="0">
                <a:latin typeface="Arial Black" pitchFamily="34" charset="0"/>
                <a:ea typeface="Cambria Math" pitchFamily="18" charset="0"/>
              </a:rPr>
              <a:t>MHz</a:t>
            </a:r>
            <a:r>
              <a:rPr lang="pl-PL" sz="900" dirty="0" smtClean="0">
                <a:latin typeface="Arial Black" pitchFamily="34" charset="0"/>
                <a:ea typeface="Cambria Math" pitchFamily="18" charset="0"/>
              </a:rPr>
              <a:t> </a:t>
            </a:r>
          </a:p>
          <a:p>
            <a:pPr algn="l">
              <a:defRPr/>
            </a:pPr>
            <a:endParaRPr lang="pl-PL" sz="900" dirty="0" smtClean="0">
              <a:latin typeface="Arial Black" pitchFamily="34" charset="0"/>
              <a:ea typeface="Cambria Math" pitchFamily="18" charset="0"/>
            </a:endParaRPr>
          </a:p>
          <a:p>
            <a:pPr algn="l">
              <a:defRPr/>
            </a:pPr>
            <a:r>
              <a:rPr lang="pl-PL" sz="900" dirty="0" smtClean="0">
                <a:latin typeface="Arial Black" pitchFamily="34" charset="0"/>
                <a:ea typeface="Cambria Math" pitchFamily="18" charset="0"/>
              </a:rPr>
              <a:t> </a:t>
            </a:r>
            <a:r>
              <a:rPr lang="pl-PL" sz="900" dirty="0" smtClean="0">
                <a:solidFill>
                  <a:srgbClr val="C00000"/>
                </a:solidFill>
                <a:latin typeface="Arial Black" pitchFamily="34" charset="0"/>
                <a:ea typeface="Cambria Math" pitchFamily="18" charset="0"/>
              </a:rPr>
              <a:t>Chłodzenie</a:t>
            </a:r>
            <a:r>
              <a:rPr lang="pl-PL" sz="900" dirty="0" smtClean="0">
                <a:latin typeface="Arial Black" pitchFamily="34" charset="0"/>
                <a:ea typeface="Cambria Math" pitchFamily="18" charset="0"/>
              </a:rPr>
              <a:t> Obudowany radiator z wentylatorem</a:t>
            </a:r>
          </a:p>
          <a:p>
            <a:pPr algn="l">
              <a:defRPr/>
            </a:pPr>
            <a:r>
              <a:rPr lang="pl-PL" sz="900" dirty="0" smtClean="0">
                <a:latin typeface="Arial Black" pitchFamily="34" charset="0"/>
                <a:ea typeface="Cambria Math" pitchFamily="18" charset="0"/>
              </a:rPr>
              <a:t>	 (chłodzenie zajmuje dwa sloty)</a:t>
            </a:r>
          </a:p>
          <a:p>
            <a:pPr algn="l">
              <a:defRPr/>
            </a:pPr>
            <a:r>
              <a:rPr lang="pl-PL" sz="900" dirty="0" smtClean="0">
                <a:latin typeface="Arial Black" pitchFamily="34" charset="0"/>
                <a:ea typeface="Cambria Math" pitchFamily="18" charset="0"/>
              </a:rPr>
              <a:t> </a:t>
            </a:r>
            <a:r>
              <a:rPr lang="pl-PL" sz="900" dirty="0" err="1" smtClean="0">
                <a:solidFill>
                  <a:srgbClr val="C00000"/>
                </a:solidFill>
                <a:latin typeface="Arial Black" pitchFamily="34" charset="0"/>
                <a:ea typeface="Cambria Math" pitchFamily="18" charset="0"/>
              </a:rPr>
              <a:t>DirectX</a:t>
            </a:r>
            <a:r>
              <a:rPr lang="pl-PL" sz="900" dirty="0" smtClean="0">
                <a:latin typeface="Arial Black" pitchFamily="34" charset="0"/>
                <a:ea typeface="Cambria Math" pitchFamily="18" charset="0"/>
              </a:rPr>
              <a:t> </a:t>
            </a:r>
            <a:r>
              <a:rPr lang="pl-PL" sz="900" dirty="0" err="1" smtClean="0">
                <a:latin typeface="Arial Black" pitchFamily="34" charset="0"/>
                <a:ea typeface="Cambria Math" pitchFamily="18" charset="0"/>
              </a:rPr>
              <a:t>DirectX</a:t>
            </a:r>
            <a:r>
              <a:rPr lang="pl-PL" sz="900" dirty="0" smtClean="0">
                <a:latin typeface="Arial Black" pitchFamily="34" charset="0"/>
                <a:ea typeface="Cambria Math" pitchFamily="18" charset="0"/>
              </a:rPr>
              <a:t> 10.0 </a:t>
            </a:r>
          </a:p>
          <a:p>
            <a:pPr algn="l">
              <a:defRPr/>
            </a:pPr>
            <a:r>
              <a:rPr lang="pl-PL" sz="900" dirty="0" smtClean="0">
                <a:latin typeface="Arial Black" pitchFamily="34" charset="0"/>
                <a:ea typeface="Cambria Math" pitchFamily="18" charset="0"/>
              </a:rPr>
              <a:t> </a:t>
            </a:r>
            <a:r>
              <a:rPr lang="pl-PL" sz="900" dirty="0" err="1" smtClean="0">
                <a:solidFill>
                  <a:srgbClr val="C00000"/>
                </a:solidFill>
                <a:latin typeface="Arial Black" pitchFamily="34" charset="0"/>
                <a:ea typeface="Cambria Math" pitchFamily="18" charset="0"/>
              </a:rPr>
              <a:t>OpenGL</a:t>
            </a:r>
            <a:r>
              <a:rPr lang="pl-PL" sz="900" dirty="0" smtClean="0">
                <a:latin typeface="Arial Black" pitchFamily="34" charset="0"/>
                <a:ea typeface="Cambria Math" pitchFamily="18" charset="0"/>
              </a:rPr>
              <a:t> </a:t>
            </a:r>
            <a:r>
              <a:rPr lang="pl-PL" sz="900" dirty="0" err="1" smtClean="0">
                <a:latin typeface="Arial Black" pitchFamily="34" charset="0"/>
                <a:ea typeface="Cambria Math" pitchFamily="18" charset="0"/>
              </a:rPr>
              <a:t>OpenGL</a:t>
            </a:r>
            <a:r>
              <a:rPr lang="pl-PL" sz="900" dirty="0" smtClean="0">
                <a:latin typeface="Arial Black" pitchFamily="34" charset="0"/>
                <a:ea typeface="Cambria Math" pitchFamily="18" charset="0"/>
              </a:rPr>
              <a:t> 2.1 </a:t>
            </a:r>
          </a:p>
          <a:p>
            <a:pPr algn="l">
              <a:defRPr/>
            </a:pPr>
            <a:endParaRPr lang="pl-PL" sz="900" dirty="0" smtClean="0">
              <a:latin typeface="Arial Black" pitchFamily="34" charset="0"/>
              <a:ea typeface="Cambria Math" pitchFamily="18" charset="0"/>
            </a:endParaRPr>
          </a:p>
          <a:p>
            <a:pPr algn="l">
              <a:defRPr/>
            </a:pPr>
            <a:endParaRPr lang="pl-PL" sz="900" dirty="0" smtClean="0">
              <a:latin typeface="Arial Black" pitchFamily="34" charset="0"/>
              <a:ea typeface="Cambria Math" pitchFamily="18" charset="0"/>
            </a:endParaRPr>
          </a:p>
          <a:p>
            <a:pPr algn="l">
              <a:defRPr/>
            </a:pPr>
            <a:endParaRPr lang="pl-PL" sz="1200" dirty="0" smtClean="0">
              <a:latin typeface="Arial Black" pitchFamily="34" charset="0"/>
              <a:ea typeface="Cambria Math" pitchFamily="18" charset="0"/>
            </a:endParaRPr>
          </a:p>
          <a:p>
            <a:pPr algn="l">
              <a:defRPr/>
            </a:pPr>
            <a:r>
              <a:rPr lang="pl-PL" sz="1200" dirty="0" smtClean="0">
                <a:latin typeface="Arial Black" pitchFamily="34" charset="0"/>
                <a:ea typeface="Cambria Math" pitchFamily="18" charset="0"/>
              </a:rPr>
              <a:t>		 </a:t>
            </a:r>
            <a:r>
              <a:rPr lang="pl-PL" sz="900" dirty="0" smtClean="0">
                <a:solidFill>
                  <a:srgbClr val="C00000"/>
                </a:solidFill>
                <a:latin typeface="Arial Black" pitchFamily="34" charset="0"/>
                <a:ea typeface="Cambria Math" pitchFamily="18" charset="0"/>
              </a:rPr>
              <a:t>Złącza we / wy </a:t>
            </a:r>
          </a:p>
          <a:p>
            <a:pPr algn="l">
              <a:defRPr/>
            </a:pPr>
            <a:r>
              <a:rPr lang="pl-PL" sz="900" dirty="0" smtClean="0">
                <a:latin typeface="Arial Black" pitchFamily="34" charset="0"/>
                <a:ea typeface="Cambria Math" pitchFamily="18" charset="0"/>
              </a:rPr>
              <a:t>		1 x </a:t>
            </a:r>
            <a:r>
              <a:rPr lang="pl-PL" sz="900" dirty="0" err="1" smtClean="0">
                <a:latin typeface="Arial Black" pitchFamily="34" charset="0"/>
                <a:ea typeface="Cambria Math" pitchFamily="18" charset="0"/>
              </a:rPr>
              <a:t>D-Sub</a:t>
            </a:r>
            <a:r>
              <a:rPr lang="pl-PL" sz="900" dirty="0" smtClean="0">
                <a:latin typeface="Arial Black" pitchFamily="34" charset="0"/>
                <a:ea typeface="Cambria Math" pitchFamily="18" charset="0"/>
              </a:rPr>
              <a:t> przez przejściówkę </a:t>
            </a:r>
            <a:r>
              <a:rPr lang="pl-PL" sz="900" dirty="0" err="1" smtClean="0">
                <a:latin typeface="Arial Black" pitchFamily="34" charset="0"/>
                <a:ea typeface="Cambria Math" pitchFamily="18" charset="0"/>
              </a:rPr>
              <a:t>DVI-D-Sub</a:t>
            </a:r>
            <a:r>
              <a:rPr lang="pl-PL" sz="900" dirty="0" smtClean="0">
                <a:latin typeface="Arial Black" pitchFamily="34" charset="0"/>
                <a:ea typeface="Cambria Math" pitchFamily="18" charset="0"/>
              </a:rPr>
              <a:t/>
            </a:r>
            <a:br>
              <a:rPr lang="pl-PL" sz="900" dirty="0" smtClean="0">
                <a:latin typeface="Arial Black" pitchFamily="34" charset="0"/>
                <a:ea typeface="Cambria Math" pitchFamily="18" charset="0"/>
              </a:rPr>
            </a:br>
            <a:r>
              <a:rPr lang="pl-PL" sz="900" dirty="0" smtClean="0">
                <a:latin typeface="Arial Black" pitchFamily="34" charset="0"/>
                <a:ea typeface="Cambria Math" pitchFamily="18" charset="0"/>
              </a:rPr>
              <a:t>		2 x DVI-I</a:t>
            </a:r>
            <a:br>
              <a:rPr lang="pl-PL" sz="900" dirty="0" smtClean="0">
                <a:latin typeface="Arial Black" pitchFamily="34" charset="0"/>
                <a:ea typeface="Cambria Math" pitchFamily="18" charset="0"/>
              </a:rPr>
            </a:br>
            <a:r>
              <a:rPr lang="pl-PL" sz="900" dirty="0" smtClean="0">
                <a:latin typeface="Arial Black" pitchFamily="34" charset="0"/>
                <a:ea typeface="Cambria Math" pitchFamily="18" charset="0"/>
              </a:rPr>
              <a:t>		1 x HDTV przez kabel HDTV</a:t>
            </a:r>
            <a:br>
              <a:rPr lang="pl-PL" sz="900" dirty="0" smtClean="0">
                <a:latin typeface="Arial Black" pitchFamily="34" charset="0"/>
                <a:ea typeface="Cambria Math" pitchFamily="18" charset="0"/>
              </a:rPr>
            </a:br>
            <a:r>
              <a:rPr lang="pl-PL" sz="900" dirty="0" smtClean="0">
                <a:latin typeface="Arial Black" pitchFamily="34" charset="0"/>
                <a:ea typeface="Cambria Math" pitchFamily="18" charset="0"/>
              </a:rPr>
              <a:t>		1 x HDMI przez DVI to HDMI adapter</a:t>
            </a:r>
            <a:br>
              <a:rPr lang="pl-PL" sz="900" dirty="0" smtClean="0">
                <a:latin typeface="Arial Black" pitchFamily="34" charset="0"/>
                <a:ea typeface="Cambria Math" pitchFamily="18" charset="0"/>
              </a:rPr>
            </a:br>
            <a:r>
              <a:rPr lang="pl-PL" sz="900" dirty="0" smtClean="0">
                <a:latin typeface="Arial Black" pitchFamily="34" charset="0"/>
                <a:ea typeface="Cambria Math" pitchFamily="18" charset="0"/>
              </a:rPr>
              <a:t>		1 x </a:t>
            </a:r>
            <a:r>
              <a:rPr lang="pl-PL" sz="900" dirty="0" err="1" smtClean="0">
                <a:latin typeface="Arial Black" pitchFamily="34" charset="0"/>
                <a:ea typeface="Cambria Math" pitchFamily="18" charset="0"/>
              </a:rPr>
              <a:t>Tv-out</a:t>
            </a:r>
            <a:r>
              <a:rPr lang="pl-PL" sz="900" dirty="0" smtClean="0">
                <a:latin typeface="Arial Black" pitchFamily="34" charset="0"/>
                <a:ea typeface="Cambria Math" pitchFamily="18" charset="0"/>
              </a:rPr>
              <a:t> HDTV, S-Video Dodatkowe wyposażenie 1 x DVI to VGA 		adapter</a:t>
            </a:r>
            <a:br>
              <a:rPr lang="pl-PL" sz="900" dirty="0" smtClean="0">
                <a:latin typeface="Arial Black" pitchFamily="34" charset="0"/>
                <a:ea typeface="Cambria Math" pitchFamily="18" charset="0"/>
              </a:rPr>
            </a:br>
            <a:r>
              <a:rPr lang="pl-PL" sz="900" dirty="0" smtClean="0">
                <a:latin typeface="Arial Black" pitchFamily="34" charset="0"/>
                <a:ea typeface="Cambria Math" pitchFamily="18" charset="0"/>
              </a:rPr>
              <a:t>		1 x DVI to HDMI adapter Dołączone oprogramowanie Sterowniki                                                     			Wersja BOX</a:t>
            </a:r>
            <a:endParaRPr lang="pl-PL" sz="900" dirty="0">
              <a:latin typeface="Arial Black" pitchFamily="34" charset="0"/>
              <a:ea typeface="Cambria Math" pitchFamily="18" charset="0"/>
            </a:endParaRPr>
          </a:p>
        </p:txBody>
      </p:sp>
      <p:pic>
        <p:nvPicPr>
          <p:cNvPr id="6" name="Obraz 5" descr="Asus_MIIIF_plyt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00570"/>
            <a:ext cx="2714644" cy="235743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Strzałka w prawo 7">
            <a:hlinkClick r:id="rId4" action="ppaction://hlinksldjump"/>
          </p:cNvPr>
          <p:cNvSpPr/>
          <p:nvPr/>
        </p:nvSpPr>
        <p:spPr>
          <a:xfrm>
            <a:off x="8429652" y="5715016"/>
            <a:ext cx="714348" cy="413194"/>
          </a:xfrm>
          <a:prstGeom prst="rightArrow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C00000"/>
            </a:solidFill>
          </a:ln>
          <a:effectLst>
            <a:softEdge rad="31750"/>
          </a:effectLst>
          <a:scene3d>
            <a:camera prst="perspectiveHeroicExtreme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</p:cSld>
  <p:clrMapOvr>
    <a:masterClrMapping/>
  </p:clrMapOvr>
  <p:transition spd="slow" advClick="0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intel-core-i5-process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643314"/>
            <a:ext cx="2428877" cy="195262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Obraz 6" descr="17 29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5072074"/>
            <a:ext cx="2214578" cy="1452567"/>
          </a:xfrm>
          <a:prstGeom prst="rect">
            <a:avLst/>
          </a:prstGeom>
          <a:effectLst>
            <a:softEdge rad="317500"/>
          </a:effectLst>
          <a:scene3d>
            <a:camera prst="perspectiveHeroicExtremeRightFacing"/>
            <a:lightRig rig="threePt" dir="t"/>
          </a:scene3d>
        </p:spPr>
      </p:pic>
      <p:pic>
        <p:nvPicPr>
          <p:cNvPr id="6" name="Obraz 5" descr="i7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29198"/>
            <a:ext cx="1924023" cy="1714512"/>
          </a:xfrm>
          <a:prstGeom prst="rect">
            <a:avLst/>
          </a:prstGeom>
          <a:effectLst>
            <a:softEdge rad="317500"/>
          </a:effectLst>
          <a:scene3d>
            <a:camera prst="obliqueTopLeft"/>
            <a:lightRig rig="threePt" dir="t"/>
          </a:scene3d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061325" cy="128588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indent="484188" algn="l" eaLnBrk="1" hangingPunct="1">
              <a:defRPr/>
            </a:pPr>
            <a:r>
              <a:rPr lang="pl-PL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Intel® </a:t>
            </a:r>
            <a:r>
              <a:rPr lang="pl-PL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Core™</a:t>
            </a:r>
            <a:r>
              <a:rPr lang="pl-PL" sz="32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br>
              <a:rPr lang="pl-PL" sz="32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pl-PL" sz="32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pl-PL" sz="3200" b="1" dirty="0" smtClean="0">
                <a:solidFill>
                  <a:srgbClr val="C00000"/>
                </a:solidFill>
              </a:rPr>
              <a:t>Chipset Intel® P55 </a:t>
            </a:r>
            <a:endParaRPr lang="pl-PL" sz="3200" b="1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Podtytuł 2"/>
          <p:cNvSpPr>
            <a:spLocks noGrp="1"/>
          </p:cNvSpPr>
          <p:nvPr>
            <p:ph type="subTitle" idx="1"/>
          </p:nvPr>
        </p:nvSpPr>
        <p:spPr>
          <a:xfrm>
            <a:off x="469868" y="2000240"/>
            <a:ext cx="8674132" cy="5572140"/>
          </a:xfrm>
        </p:spPr>
        <p:txBody>
          <a:bodyPr/>
          <a:lstStyle/>
          <a:p>
            <a:pPr algn="ctr">
              <a:defRPr/>
            </a:pPr>
            <a:endParaRPr lang="pl-PL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Chipset Intel® P55 Express jest najnowszym jednoukładowym chipsetem obsługującym procesory Intel® </a:t>
            </a:r>
            <a:r>
              <a:rPr lang="pl-PL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Lynnfield</a:t>
            </a:r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przeznaczone dla złącza LGA1156. Intel® P55 cechuje się wyższymi osiągami dzięki zastosowaniu szeregowych połączeń typu punkt-punkt wpływających na wzrost pasma przepustowości oraz stabilności pracy systemu. </a:t>
            </a:r>
            <a: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1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>
              <a:defRPr/>
            </a:pPr>
            <a:endParaRPr lang="pl-PL" sz="1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>
              <a:defRPr/>
            </a:pPr>
            <a:endParaRPr lang="pl-PL" sz="1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>
              <a:defRPr/>
            </a:pPr>
            <a:r>
              <a:rPr lang="pl-PL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		            Koncern Intel przedstawia swoje trzy nowe procesory, przeznaczone do 			               montażu w podstawce LGA 1156, są to 45 </a:t>
            </a:r>
            <a:r>
              <a:rPr lang="pl-PL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nm</a:t>
            </a:r>
            <a:r>
              <a:rPr lang="pl-PL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układy </a:t>
            </a:r>
            <a:r>
              <a:rPr lang="pl-PL" sz="1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Core</a:t>
            </a:r>
            <a:r>
              <a:rPr lang="pl-PL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i5 750 2.66 	</a:t>
            </a:r>
            <a:r>
              <a:rPr lang="pl-PL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		        </a:t>
            </a:r>
            <a:r>
              <a:rPr lang="pl-PL" sz="1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GHz</a:t>
            </a:r>
            <a:r>
              <a:rPr lang="pl-PL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i7 860 2.8 </a:t>
            </a:r>
            <a:r>
              <a:rPr lang="pl-PL" sz="1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GHz</a:t>
            </a:r>
            <a:r>
              <a:rPr lang="pl-PL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pl-PL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oraz </a:t>
            </a:r>
            <a:r>
              <a:rPr lang="pl-PL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i7 870 2.93 </a:t>
            </a:r>
            <a:r>
              <a:rPr lang="pl-PL" sz="1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GHz</a:t>
            </a:r>
            <a:r>
              <a:rPr lang="pl-PL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  <a:r>
              <a:rPr lang="pl-PL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Wszystkie procesory	                                                   		         posiadają zintegrowany dwu-kanałowy kontroler pamięci </a:t>
            </a:r>
          </a:p>
          <a:p>
            <a:pPr algn="ctr">
              <a:defRPr/>
            </a:pPr>
            <a:r>
              <a:rPr lang="pl-PL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			        DDR3-1333, 8 MB pamięci podręcznej L3 i charakteryzują				się współczynnikiem TDP na poziomie 95 W.	</a:t>
            </a:r>
          </a:p>
          <a:p>
            <a:pPr algn="ctr">
              <a:defRPr/>
            </a:pPr>
            <a:r>
              <a:rPr lang="pl-PL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			     Jedyną różnicą, oprócz oczywiście samej częstotliwości</a:t>
            </a:r>
          </a:p>
          <a:p>
            <a:pPr algn="ctr">
              <a:defRPr/>
            </a:pPr>
            <a:r>
              <a:rPr lang="pl-PL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			 taktowania  jest to, iż model </a:t>
            </a:r>
            <a:r>
              <a:rPr lang="pl-PL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Core</a:t>
            </a:r>
            <a:r>
              <a:rPr lang="pl-PL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i5 750 nie obsługuje </a:t>
            </a:r>
          </a:p>
          <a:p>
            <a:pPr algn="ctr">
              <a:defRPr/>
            </a:pPr>
            <a:r>
              <a:rPr lang="pl-PL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		technologii </a:t>
            </a:r>
            <a:r>
              <a:rPr lang="pl-PL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Hyper-Threading</a:t>
            </a:r>
            <a:r>
              <a:rPr lang="pl-PL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</a:p>
          <a:p>
            <a:pPr marR="0" eaLnBrk="1" hangingPunct="1">
              <a:spcBef>
                <a:spcPct val="0"/>
              </a:spcBef>
              <a:defRPr/>
            </a:pPr>
            <a:endParaRPr lang="pl-PL" sz="160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latin typeface="MS Reference Sans Serif" pitchFamily="34" charset="0"/>
              <a:cs typeface="Times New Roman" pitchFamily="18" charset="0"/>
            </a:endParaRPr>
          </a:p>
        </p:txBody>
      </p:sp>
      <p:pic>
        <p:nvPicPr>
          <p:cNvPr id="8" name="Obraz 7" descr="i7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050" y="6000768"/>
            <a:ext cx="1571636" cy="714380"/>
          </a:xfrm>
          <a:prstGeom prst="rect">
            <a:avLst/>
          </a:prstGeom>
          <a:effectLst>
            <a:softEdge rad="127000"/>
          </a:effectLst>
          <a:scene3d>
            <a:camera prst="perspectiveLeft"/>
            <a:lightRig rig="threePt" dir="t"/>
          </a:scene3d>
        </p:spPr>
      </p:pic>
      <p:pic>
        <p:nvPicPr>
          <p:cNvPr id="9" name="Obraz 8" descr="Asus_MIIIF_plyta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7306" y="1"/>
            <a:ext cx="3976694" cy="242886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1" name="Strzałka w prawo 10">
            <a:hlinkClick r:id="rId7" action="ppaction://hlinksldjump"/>
          </p:cNvPr>
          <p:cNvSpPr/>
          <p:nvPr/>
        </p:nvSpPr>
        <p:spPr>
          <a:xfrm>
            <a:off x="8429652" y="5715016"/>
            <a:ext cx="714348" cy="413194"/>
          </a:xfrm>
          <a:prstGeom prst="rightArrow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C00000"/>
            </a:solidFill>
          </a:ln>
          <a:effectLst>
            <a:softEdge rad="31750"/>
          </a:effectLst>
          <a:scene3d>
            <a:camera prst="perspectiveHeroicExtreme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</p:cSld>
  <p:clrMapOvr>
    <a:masterClrMapping/>
  </p:clrMapOvr>
  <p:transition spd="slow" advClick="0"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G_Skill_Trident_DDR3_tri-channel_kit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0" y="1214422"/>
            <a:ext cx="4286250" cy="500064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28596" y="357166"/>
            <a:ext cx="8501122" cy="6215106"/>
          </a:xfrm>
        </p:spPr>
        <p:txBody>
          <a:bodyPr/>
          <a:lstStyle/>
          <a:p>
            <a:pPr algn="ctr">
              <a:defRPr/>
            </a:pPr>
            <a:r>
              <a:rPr lang="pl-PL" sz="1600" dirty="0" smtClean="0">
                <a:solidFill>
                  <a:schemeClr val="tx1"/>
                </a:solidFill>
                <a:cs typeface="Arial" pitchFamily="34" charset="0"/>
              </a:rPr>
              <a:t>Płyta główna obsługuje standard pamięci DDR3, cechujący się taktowaniem 2133(O/C)/ 2000(O/C)/ 1800(O/C) /1600 /1333 /1066MHz, aby zapewnić wysoką przepustowość wymaganą przez najnowsze systemy operacyjne, aplikacje związane z grafiką 3D i multimediami oraz Internetem. Dwukanałowa architektura DDR3 zwiększa szerokość wewnętrznego pasma komunikacyjnego Twojego systemu komputerowego, aby zwiększyć jego całkowitą wydajność</a:t>
            </a:r>
          </a:p>
          <a:p>
            <a:pPr algn="ctr">
              <a:defRPr/>
            </a:pPr>
            <a:endParaRPr lang="pl-PL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pl-PL" sz="1200" dirty="0" smtClean="0">
              <a:solidFill>
                <a:schemeClr val="tx1"/>
              </a:solidFill>
              <a:cs typeface="Arial" pitchFamily="34" charset="0"/>
            </a:endParaRPr>
          </a:p>
          <a:p>
            <a:pPr algn="l">
              <a:buFontTx/>
              <a:buChar char="-"/>
              <a:defRPr/>
            </a:pPr>
            <a:r>
              <a:rPr lang="pl-PL" sz="1200" dirty="0" smtClean="0">
                <a:solidFill>
                  <a:schemeClr val="tx1"/>
                </a:solidFill>
                <a:cs typeface="Arial" pitchFamily="34" charset="0"/>
              </a:rPr>
              <a:t>Zestaw pamięci </a:t>
            </a:r>
            <a:r>
              <a:rPr lang="pl-PL" sz="1200" b="1" dirty="0" smtClean="0">
                <a:solidFill>
                  <a:schemeClr val="tx1"/>
                </a:solidFill>
                <a:cs typeface="Arial" pitchFamily="34" charset="0"/>
              </a:rPr>
              <a:t>RAM DDR3-2000</a:t>
            </a:r>
            <a:r>
              <a:rPr lang="pl-PL" sz="1200" dirty="0" smtClean="0">
                <a:solidFill>
                  <a:schemeClr val="tx1"/>
                </a:solidFill>
                <a:cs typeface="Arial" pitchFamily="34" charset="0"/>
              </a:rPr>
              <a:t> należący </a:t>
            </a:r>
          </a:p>
          <a:p>
            <a:pPr algn="l">
              <a:buFontTx/>
              <a:buChar char="-"/>
              <a:defRPr/>
            </a:pPr>
            <a:r>
              <a:rPr lang="pl-PL" sz="1200" dirty="0" smtClean="0">
                <a:solidFill>
                  <a:schemeClr val="tx1"/>
                </a:solidFill>
                <a:cs typeface="Arial" pitchFamily="34" charset="0"/>
              </a:rPr>
              <a:t>do serii </a:t>
            </a:r>
            <a:r>
              <a:rPr lang="pl-PL" sz="1200" b="1" dirty="0" err="1" smtClean="0">
                <a:solidFill>
                  <a:schemeClr val="tx1"/>
                </a:solidFill>
                <a:cs typeface="Arial" pitchFamily="34" charset="0"/>
              </a:rPr>
              <a:t>Trident</a:t>
            </a:r>
            <a:r>
              <a:rPr lang="pl-PL" sz="1200" b="1" dirty="0" smtClean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pl-PL" sz="1200" dirty="0" smtClean="0">
                <a:solidFill>
                  <a:schemeClr val="tx1"/>
                </a:solidFill>
                <a:cs typeface="Arial" pitchFamily="34" charset="0"/>
              </a:rPr>
              <a:t>dedykowany platformie</a:t>
            </a:r>
            <a:r>
              <a:rPr lang="pl-PL" sz="12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pl-PL" sz="1200" b="1" dirty="0" err="1" smtClean="0">
                <a:solidFill>
                  <a:schemeClr val="tx1"/>
                </a:solidFill>
                <a:cs typeface="Arial" pitchFamily="34" charset="0"/>
              </a:rPr>
              <a:t>Core</a:t>
            </a:r>
            <a:r>
              <a:rPr lang="pl-PL" sz="1200" b="1" dirty="0" smtClean="0">
                <a:solidFill>
                  <a:schemeClr val="tx1"/>
                </a:solidFill>
                <a:cs typeface="Arial" pitchFamily="34" charset="0"/>
              </a:rPr>
              <a:t> i7</a:t>
            </a:r>
            <a:r>
              <a:rPr lang="pl-PL" sz="12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</a:p>
          <a:p>
            <a:pPr algn="l">
              <a:buFontTx/>
              <a:buChar char="-"/>
              <a:defRPr/>
            </a:pPr>
            <a:r>
              <a:rPr lang="pl-PL" sz="1200" dirty="0" smtClean="0">
                <a:solidFill>
                  <a:schemeClr val="tx1"/>
                </a:solidFill>
                <a:cs typeface="Arial" pitchFamily="34" charset="0"/>
              </a:rPr>
              <a:t>W pudełku dostaniemy </a:t>
            </a:r>
            <a:r>
              <a:rPr lang="pl-PL" sz="1200" b="1" dirty="0" smtClean="0">
                <a:solidFill>
                  <a:schemeClr val="tx1"/>
                </a:solidFill>
                <a:cs typeface="Arial" pitchFamily="34" charset="0"/>
              </a:rPr>
              <a:t>3 moduły</a:t>
            </a:r>
            <a:r>
              <a:rPr lang="pl-PL" sz="1200" dirty="0" smtClean="0">
                <a:solidFill>
                  <a:schemeClr val="tx1"/>
                </a:solidFill>
                <a:cs typeface="Arial" pitchFamily="34" charset="0"/>
              </a:rPr>
              <a:t> po </a:t>
            </a:r>
            <a:r>
              <a:rPr lang="pl-PL" sz="1200" b="1" dirty="0" smtClean="0">
                <a:solidFill>
                  <a:schemeClr val="tx1"/>
                </a:solidFill>
                <a:cs typeface="Arial" pitchFamily="34" charset="0"/>
              </a:rPr>
              <a:t>2 GB</a:t>
            </a:r>
            <a:r>
              <a:rPr lang="pl-PL" sz="1200" dirty="0" smtClean="0">
                <a:solidFill>
                  <a:schemeClr val="tx1"/>
                </a:solidFill>
                <a:cs typeface="Arial" pitchFamily="34" charset="0"/>
              </a:rPr>
              <a:t> każdy </a:t>
            </a:r>
          </a:p>
          <a:p>
            <a:pPr algn="l">
              <a:buFontTx/>
              <a:buChar char="-"/>
              <a:defRPr/>
            </a:pPr>
            <a:r>
              <a:rPr lang="pl-PL" sz="1200" dirty="0" smtClean="0">
                <a:solidFill>
                  <a:schemeClr val="tx1"/>
                </a:solidFill>
                <a:cs typeface="Arial" pitchFamily="34" charset="0"/>
              </a:rPr>
              <a:t>- co daje łącznie</a:t>
            </a:r>
            <a:r>
              <a:rPr lang="pl-PL" sz="1200" b="1" dirty="0" smtClean="0">
                <a:solidFill>
                  <a:schemeClr val="tx1"/>
                </a:solidFill>
                <a:cs typeface="Arial" pitchFamily="34" charset="0"/>
              </a:rPr>
              <a:t> 6 GB</a:t>
            </a:r>
            <a:r>
              <a:rPr lang="pl-PL" sz="1200" dirty="0" smtClean="0">
                <a:solidFill>
                  <a:schemeClr val="tx1"/>
                </a:solidFill>
                <a:cs typeface="Arial" pitchFamily="34" charset="0"/>
              </a:rPr>
              <a:t>. Kości pracowały będą </a:t>
            </a:r>
          </a:p>
          <a:p>
            <a:pPr algn="l">
              <a:buFontTx/>
              <a:buChar char="-"/>
              <a:defRPr/>
            </a:pPr>
            <a:r>
              <a:rPr lang="pl-PL" sz="1200" dirty="0" smtClean="0">
                <a:solidFill>
                  <a:schemeClr val="tx1"/>
                </a:solidFill>
                <a:cs typeface="Arial" pitchFamily="34" charset="0"/>
              </a:rPr>
              <a:t>z częstotliwością </a:t>
            </a:r>
            <a:r>
              <a:rPr lang="pl-PL" sz="1200" b="1" dirty="0" smtClean="0">
                <a:solidFill>
                  <a:schemeClr val="tx1"/>
                </a:solidFill>
                <a:cs typeface="Arial" pitchFamily="34" charset="0"/>
              </a:rPr>
              <a:t>2000 </a:t>
            </a:r>
            <a:r>
              <a:rPr lang="pl-PL" sz="1200" b="1" dirty="0" err="1" smtClean="0">
                <a:solidFill>
                  <a:schemeClr val="tx1"/>
                </a:solidFill>
                <a:cs typeface="Arial" pitchFamily="34" charset="0"/>
              </a:rPr>
              <a:t>MHz</a:t>
            </a:r>
            <a:r>
              <a:rPr lang="pl-PL" sz="1200" dirty="0" smtClean="0">
                <a:solidFill>
                  <a:schemeClr val="tx1"/>
                </a:solidFill>
                <a:cs typeface="Arial" pitchFamily="34" charset="0"/>
              </a:rPr>
              <a:t> przy czasach </a:t>
            </a:r>
          </a:p>
          <a:p>
            <a:pPr algn="l">
              <a:buFontTx/>
              <a:buChar char="-"/>
              <a:defRPr/>
            </a:pPr>
            <a:r>
              <a:rPr lang="pl-PL" sz="1200" dirty="0" smtClean="0">
                <a:solidFill>
                  <a:schemeClr val="tx1"/>
                </a:solidFill>
                <a:cs typeface="Arial" pitchFamily="34" charset="0"/>
              </a:rPr>
              <a:t>opóźnień </a:t>
            </a:r>
            <a:r>
              <a:rPr lang="pl-PL" sz="1200" b="1" dirty="0" smtClean="0">
                <a:solidFill>
                  <a:schemeClr val="tx1"/>
                </a:solidFill>
                <a:cs typeface="Arial" pitchFamily="34" charset="0"/>
              </a:rPr>
              <a:t>9-9-9-24</a:t>
            </a:r>
            <a:r>
              <a:rPr lang="pl-PL" sz="1200" dirty="0" smtClean="0">
                <a:solidFill>
                  <a:schemeClr val="tx1"/>
                </a:solidFill>
                <a:cs typeface="Arial" pitchFamily="34" charset="0"/>
              </a:rPr>
              <a:t> i napięciu zasilania </a:t>
            </a:r>
          </a:p>
          <a:p>
            <a:pPr algn="l">
              <a:buFontTx/>
              <a:buChar char="-"/>
              <a:defRPr/>
            </a:pPr>
            <a:r>
              <a:rPr lang="pl-PL" sz="1200" dirty="0" smtClean="0">
                <a:solidFill>
                  <a:schemeClr val="tx1"/>
                </a:solidFill>
                <a:cs typeface="Arial" pitchFamily="34" charset="0"/>
              </a:rPr>
              <a:t>równym </a:t>
            </a:r>
            <a:r>
              <a:rPr lang="pl-PL" sz="1200" b="1" dirty="0" smtClean="0">
                <a:solidFill>
                  <a:schemeClr val="tx1"/>
                </a:solidFill>
                <a:cs typeface="Arial" pitchFamily="34" charset="0"/>
              </a:rPr>
              <a:t>1.65 V</a:t>
            </a:r>
            <a:r>
              <a:rPr lang="pl-PL" sz="1200" dirty="0" smtClean="0">
                <a:solidFill>
                  <a:schemeClr val="tx1"/>
                </a:solidFill>
                <a:cs typeface="Arial" pitchFamily="34" charset="0"/>
              </a:rPr>
              <a:t>. Pamięci objęte są </a:t>
            </a:r>
          </a:p>
          <a:p>
            <a:pPr algn="l">
              <a:buFontTx/>
              <a:buChar char="-"/>
              <a:defRPr/>
            </a:pPr>
            <a:r>
              <a:rPr lang="pl-PL" sz="1200" dirty="0" smtClean="0">
                <a:solidFill>
                  <a:schemeClr val="tx1"/>
                </a:solidFill>
                <a:cs typeface="Arial" pitchFamily="34" charset="0"/>
              </a:rPr>
              <a:t>oczywiście wieczystą gwarancją producenta.</a:t>
            </a:r>
          </a:p>
          <a:p>
            <a:pPr algn="l">
              <a:defRPr/>
            </a:pPr>
            <a:endParaRPr lang="pl-PL" sz="1600" dirty="0">
              <a:solidFill>
                <a:schemeClr val="tx1"/>
              </a:solidFill>
            </a:endParaRPr>
          </a:p>
        </p:txBody>
      </p:sp>
      <p:pic>
        <p:nvPicPr>
          <p:cNvPr id="6" name="Obraz 5" descr="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500438"/>
            <a:ext cx="4071966" cy="284093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Strzałka w prawo 6">
            <a:hlinkClick r:id="rId4" action="ppaction://hlinksldjump"/>
          </p:cNvPr>
          <p:cNvSpPr/>
          <p:nvPr/>
        </p:nvSpPr>
        <p:spPr>
          <a:xfrm>
            <a:off x="8429652" y="5715016"/>
            <a:ext cx="714348" cy="413194"/>
          </a:xfrm>
          <a:prstGeom prst="rightArrow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C00000"/>
            </a:solidFill>
          </a:ln>
          <a:effectLst>
            <a:softEdge rad="31750"/>
          </a:effectLst>
          <a:scene3d>
            <a:camera prst="perspectiveHeroicExtreme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1472" y="785794"/>
            <a:ext cx="8062912" cy="74613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l-P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Zasilanie bateryjne</a:t>
            </a:r>
            <a:endParaRPr lang="pl-P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71472" y="1714488"/>
            <a:ext cx="8062912" cy="1752600"/>
          </a:xfrm>
        </p:spPr>
        <p:txBody>
          <a:bodyPr/>
          <a:lstStyle/>
          <a:p>
            <a:pPr algn="ctr">
              <a:defRPr/>
            </a:pPr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Bateria zasila wewnętrzny zegar systemowy, ale również pamięć CMOS, w której przechowywane są najważniejsze informacje k0nfiguracyjne jak np. parametry twardego dysku. Istnieje wiele typów pamięci CMOS, a czas ich życia znacznie się różni. Baterie litowe instalowane w komputerach w ciągu ostatnich dwóch lat powinny wytrzymać od pięciu do sześciu lat, starsze średnio około trzy lata. Baterie CMOS "umierają" powoli. Zużyta bateria powoduje wyświetlanie komunikatu "CMOS </a:t>
            </a:r>
            <a:r>
              <a:rPr lang="pl-PL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</a:t>
            </a:r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</a:t>
            </a:r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lub "CMOS </a:t>
            </a:r>
            <a:r>
              <a:rPr lang="pl-PL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Battery</a:t>
            </a:r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Failure</a:t>
            </a:r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po włączeniu komputera. Oznacza to, że komputer nie wie jak zainstalować działanie komponentów, ponieważ stracił kluczowe informacje o systemie.</a:t>
            </a:r>
            <a:endParaRPr lang="pl-P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 descr="bat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3929066"/>
            <a:ext cx="4357492" cy="252877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Strzałka w prawo 4">
            <a:hlinkClick r:id="rId3" action="ppaction://hlinksldjump"/>
          </p:cNvPr>
          <p:cNvSpPr/>
          <p:nvPr/>
        </p:nvSpPr>
        <p:spPr>
          <a:xfrm>
            <a:off x="8429652" y="5715016"/>
            <a:ext cx="714348" cy="413194"/>
          </a:xfrm>
          <a:prstGeom prst="rightArrow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C00000"/>
            </a:solidFill>
          </a:ln>
          <a:effectLst>
            <a:softEdge rad="31750"/>
          </a:effectLst>
          <a:scene3d>
            <a:camera prst="perspectiveHeroicExtreme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Asus_MIIIF_plyta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43240" cy="235743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Obraz 3" descr="produc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2800350"/>
            <a:ext cx="6215106" cy="405765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2938" y="500063"/>
            <a:ext cx="8061325" cy="9286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indent="0" algn="ctr">
              <a:defRPr/>
            </a:pPr>
            <a:r>
              <a:rPr lang="pl-PL" sz="5400" b="1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Dysk twardy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71472" y="1785926"/>
            <a:ext cx="8061325" cy="5072074"/>
          </a:xfrm>
        </p:spPr>
        <p:txBody>
          <a:bodyPr/>
          <a:lstStyle/>
          <a:p>
            <a:pPr marR="0" algn="ctr">
              <a:spcBef>
                <a:spcPct val="0"/>
              </a:spcBef>
              <a:defRPr/>
            </a:pPr>
            <a:r>
              <a:rPr lang="pl-PL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Dysk twardy</a:t>
            </a:r>
            <a:r>
              <a:rPr lang="pl-PL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jeden z typów urządzeń pamięci masowej, wykorzystujących nośnik magnetyczny do przechowywania danych. Nazwa "dysk twardy" (</a:t>
            </a:r>
            <a:r>
              <a:rPr lang="pl-PL" sz="1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</a:t>
            </a:r>
            <a:r>
              <a:rPr lang="pl-PL" sz="1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disk</a:t>
            </a:r>
            <a:r>
              <a:rPr lang="pl-PL" sz="1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drive</a:t>
            </a:r>
            <a:r>
              <a:rPr lang="pl-PL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powstała w celu odróżnienia tego typu urządzeń od tzw. "dysków miękkich", czyli dyskietek (</a:t>
            </a:r>
            <a:r>
              <a:rPr lang="pl-PL" sz="1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floppy</a:t>
            </a:r>
            <a:r>
              <a:rPr lang="pl-PL" sz="1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disk</a:t>
            </a:r>
            <a:r>
              <a:rPr lang="pl-PL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w których nośnik magnetyczny naniesiono na elastyczne podłoże, a nie jak w dysku twardym na sztywne.</a:t>
            </a:r>
          </a:p>
          <a:p>
            <a:pPr marR="0" algn="ctr">
              <a:spcBef>
                <a:spcPct val="0"/>
              </a:spcBef>
              <a:defRPr/>
            </a:pPr>
            <a:r>
              <a:rPr lang="pl-PL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Dla dysków twardych najważniejsze są parametry: pojemność, szybkość transmisji danych, czas dostępu, prędkość obrotowa talerzy </a:t>
            </a:r>
            <a:r>
              <a:rPr lang="pl-PL" sz="1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(obr</a:t>
            </a:r>
            <a:r>
              <a:rPr lang="pl-PL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/min.) oraz MTBF. </a:t>
            </a:r>
          </a:p>
          <a:p>
            <a:pPr marR="0" algn="l">
              <a:spcBef>
                <a:spcPct val="0"/>
              </a:spcBef>
              <a:defRPr/>
            </a:pPr>
            <a:r>
              <a:rPr lang="pl-PL" sz="1400" dirty="0" smtClean="0">
                <a:solidFill>
                  <a:schemeClr val="tx1"/>
                </a:solidFill>
              </a:rPr>
              <a:t/>
            </a:r>
            <a:br>
              <a:rPr lang="pl-PL" sz="1400" dirty="0" smtClean="0">
                <a:solidFill>
                  <a:schemeClr val="tx1"/>
                </a:solidFill>
              </a:rPr>
            </a:br>
            <a:r>
              <a:rPr lang="pl-PL" sz="1100" dirty="0" smtClean="0">
                <a:solidFill>
                  <a:schemeClr val="tx1"/>
                </a:solidFill>
                <a:latin typeface="Arial Black" pitchFamily="34" charset="0"/>
              </a:rPr>
              <a:t>producent Seagate</a:t>
            </a:r>
            <a:r>
              <a:rPr lang="pl-PL" sz="1100" dirty="0" smtClean="0">
                <a:latin typeface="Arial Black" pitchFamily="34" charset="0"/>
              </a:rPr>
              <a:t> </a:t>
            </a:r>
          </a:p>
          <a:p>
            <a:pPr marR="0" algn="l">
              <a:spcBef>
                <a:spcPct val="0"/>
              </a:spcBef>
              <a:defRPr/>
            </a:pPr>
            <a:r>
              <a:rPr lang="pl-PL" sz="1100" dirty="0" smtClean="0">
                <a:latin typeface="Arial Black" pitchFamily="34" charset="0"/>
              </a:rPr>
              <a:t>format szerokości 3.5 cala</a:t>
            </a:r>
            <a:br>
              <a:rPr lang="pl-PL" sz="1100" dirty="0" smtClean="0">
                <a:latin typeface="Arial Black" pitchFamily="34" charset="0"/>
              </a:rPr>
            </a:br>
            <a:r>
              <a:rPr lang="pl-PL" sz="1100" dirty="0" smtClean="0">
                <a:latin typeface="Arial Black" pitchFamily="34" charset="0"/>
              </a:rPr>
              <a:t> pojemność 1 500 GB</a:t>
            </a:r>
            <a:br>
              <a:rPr lang="pl-PL" sz="1100" dirty="0" smtClean="0">
                <a:latin typeface="Arial Black" pitchFamily="34" charset="0"/>
              </a:rPr>
            </a:br>
            <a:r>
              <a:rPr lang="pl-PL" sz="1100" dirty="0" smtClean="0">
                <a:latin typeface="Arial Black" pitchFamily="34" charset="0"/>
              </a:rPr>
              <a:t> interfejs Serial ATA</a:t>
            </a:r>
            <a:br>
              <a:rPr lang="pl-PL" sz="1100" dirty="0" smtClean="0">
                <a:latin typeface="Arial Black" pitchFamily="34" charset="0"/>
              </a:rPr>
            </a:br>
            <a:r>
              <a:rPr lang="pl-PL" sz="1100" dirty="0" smtClean="0">
                <a:latin typeface="Arial Black" pitchFamily="34" charset="0"/>
              </a:rPr>
              <a:t> wersja interfejsu Serial ATA/300</a:t>
            </a:r>
            <a:br>
              <a:rPr lang="pl-PL" sz="1100" dirty="0" smtClean="0">
                <a:latin typeface="Arial Black" pitchFamily="34" charset="0"/>
              </a:rPr>
            </a:br>
            <a:r>
              <a:rPr lang="pl-PL" sz="1100" dirty="0" smtClean="0">
                <a:latin typeface="Arial Black" pitchFamily="34" charset="0"/>
              </a:rPr>
              <a:t> rodzina produktów </a:t>
            </a:r>
            <a:r>
              <a:rPr lang="pl-PL" sz="1100" dirty="0" err="1" smtClean="0">
                <a:latin typeface="Arial Black" pitchFamily="34" charset="0"/>
              </a:rPr>
              <a:t>Barracuda</a:t>
            </a:r>
            <a:r>
              <a:rPr lang="pl-PL" sz="1100" dirty="0" smtClean="0">
                <a:latin typeface="Arial Black" pitchFamily="34" charset="0"/>
              </a:rPr>
              <a:t> 7200.11</a:t>
            </a:r>
            <a:br>
              <a:rPr lang="pl-PL" sz="1100" dirty="0" smtClean="0">
                <a:latin typeface="Arial Black" pitchFamily="34" charset="0"/>
              </a:rPr>
            </a:br>
            <a:r>
              <a:rPr lang="pl-PL" sz="1100" dirty="0" smtClean="0">
                <a:latin typeface="Arial Black" pitchFamily="34" charset="0"/>
              </a:rPr>
              <a:t> prędkość obrotowa 7 200 </a:t>
            </a:r>
            <a:r>
              <a:rPr lang="pl-PL" sz="1100" dirty="0" err="1" smtClean="0">
                <a:latin typeface="Arial Black" pitchFamily="34" charset="0"/>
              </a:rPr>
              <a:t>obr</a:t>
            </a:r>
            <a:r>
              <a:rPr lang="pl-PL" sz="1100" dirty="0" smtClean="0">
                <a:latin typeface="Arial Black" pitchFamily="34" charset="0"/>
              </a:rPr>
              <a:t>./min.</a:t>
            </a:r>
            <a:br>
              <a:rPr lang="pl-PL" sz="1100" dirty="0" smtClean="0">
                <a:latin typeface="Arial Black" pitchFamily="34" charset="0"/>
              </a:rPr>
            </a:br>
            <a:r>
              <a:rPr lang="pl-PL" sz="1100" dirty="0" smtClean="0">
                <a:latin typeface="Arial Black" pitchFamily="34" charset="0"/>
              </a:rPr>
              <a:t> pamięć </a:t>
            </a:r>
            <a:r>
              <a:rPr lang="pl-PL" sz="1100" dirty="0" err="1" smtClean="0">
                <a:latin typeface="Arial Black" pitchFamily="34" charset="0"/>
              </a:rPr>
              <a:t>cache</a:t>
            </a:r>
            <a:r>
              <a:rPr lang="pl-PL" sz="1100" dirty="0" smtClean="0">
                <a:latin typeface="Arial Black" pitchFamily="34" charset="0"/>
              </a:rPr>
              <a:t> 32 768 </a:t>
            </a:r>
            <a:r>
              <a:rPr lang="pl-PL" sz="1100" dirty="0" err="1" smtClean="0">
                <a:latin typeface="Arial Black" pitchFamily="34" charset="0"/>
              </a:rPr>
              <a:t>kb</a:t>
            </a:r>
            <a:r>
              <a:rPr lang="pl-PL" sz="1100" dirty="0" smtClean="0">
                <a:latin typeface="Arial Black" pitchFamily="34" charset="0"/>
              </a:rPr>
              <a:t/>
            </a:r>
            <a:br>
              <a:rPr lang="pl-PL" sz="1100" dirty="0" smtClean="0">
                <a:latin typeface="Arial Black" pitchFamily="34" charset="0"/>
              </a:rPr>
            </a:br>
            <a:r>
              <a:rPr lang="pl-PL" sz="1100" dirty="0" smtClean="0">
                <a:latin typeface="Arial Black" pitchFamily="34" charset="0"/>
              </a:rPr>
              <a:t> maks. transfer wewnętrzny 760 MB/s</a:t>
            </a:r>
            <a:br>
              <a:rPr lang="pl-PL" sz="1100" dirty="0" smtClean="0">
                <a:latin typeface="Arial Black" pitchFamily="34" charset="0"/>
              </a:rPr>
            </a:br>
            <a:r>
              <a:rPr lang="pl-PL" sz="1100" dirty="0" smtClean="0">
                <a:latin typeface="Arial Black" pitchFamily="34" charset="0"/>
              </a:rPr>
              <a:t> maks. transfer zewnętrzny 120 MB/s</a:t>
            </a:r>
            <a:br>
              <a:rPr lang="pl-PL" sz="1100" dirty="0" smtClean="0">
                <a:latin typeface="Arial Black" pitchFamily="34" charset="0"/>
              </a:rPr>
            </a:br>
            <a:r>
              <a:rPr lang="pl-PL" sz="1100" dirty="0" smtClean="0">
                <a:latin typeface="Arial Black" pitchFamily="34" charset="0"/>
              </a:rPr>
              <a:t> średni czas dostępu 8 </a:t>
            </a:r>
            <a:r>
              <a:rPr lang="pl-PL" sz="1100" dirty="0" err="1" smtClean="0">
                <a:latin typeface="Arial Black" pitchFamily="34" charset="0"/>
              </a:rPr>
              <a:t>ms</a:t>
            </a:r>
            <a:r>
              <a:rPr lang="pl-PL" sz="1100" dirty="0" smtClean="0">
                <a:latin typeface="Arial Black" pitchFamily="34" charset="0"/>
              </a:rPr>
              <a:t/>
            </a:r>
            <a:br>
              <a:rPr lang="pl-PL" sz="1100" dirty="0" smtClean="0">
                <a:latin typeface="Arial Black" pitchFamily="34" charset="0"/>
              </a:rPr>
            </a:br>
            <a:r>
              <a:rPr lang="pl-PL" sz="1100" dirty="0" smtClean="0">
                <a:latin typeface="Arial Black" pitchFamily="34" charset="0"/>
              </a:rPr>
              <a:t> wytrzymałość w czasie pracy 65 G</a:t>
            </a:r>
            <a:br>
              <a:rPr lang="pl-PL" sz="1100" dirty="0" smtClean="0">
                <a:latin typeface="Arial Black" pitchFamily="34" charset="0"/>
              </a:rPr>
            </a:br>
            <a:r>
              <a:rPr lang="pl-PL" sz="1100" dirty="0" smtClean="0">
                <a:latin typeface="Arial Black" pitchFamily="34" charset="0"/>
              </a:rPr>
              <a:t> wytrzymałość w czasie spoczynku 350 G</a:t>
            </a:r>
            <a:br>
              <a:rPr lang="pl-PL" sz="1100" dirty="0" smtClean="0">
                <a:latin typeface="Arial Black" pitchFamily="34" charset="0"/>
              </a:rPr>
            </a:br>
            <a:r>
              <a:rPr lang="pl-PL" sz="1100" dirty="0" smtClean="0">
                <a:latin typeface="Arial Black" pitchFamily="34" charset="0"/>
              </a:rPr>
              <a:t> minimalna głośność 26 </a:t>
            </a:r>
            <a:r>
              <a:rPr lang="pl-PL" sz="1100" dirty="0" err="1" smtClean="0">
                <a:latin typeface="Arial Black" pitchFamily="34" charset="0"/>
              </a:rPr>
              <a:t>dB</a:t>
            </a:r>
            <a:r>
              <a:rPr lang="pl-PL" sz="1100" dirty="0" smtClean="0">
                <a:latin typeface="Arial Black" pitchFamily="34" charset="0"/>
              </a:rPr>
              <a:t/>
            </a:r>
            <a:br>
              <a:rPr lang="pl-PL" sz="1100" dirty="0" smtClean="0">
                <a:latin typeface="Arial Black" pitchFamily="34" charset="0"/>
              </a:rPr>
            </a:br>
            <a:r>
              <a:rPr lang="pl-PL" sz="1100" dirty="0" smtClean="0">
                <a:latin typeface="Arial Black" pitchFamily="34" charset="0"/>
              </a:rPr>
              <a:t> technologia NCQ tak</a:t>
            </a:r>
            <a:br>
              <a:rPr lang="pl-PL" sz="1100" dirty="0" smtClean="0">
                <a:latin typeface="Arial Black" pitchFamily="34" charset="0"/>
              </a:rPr>
            </a:br>
            <a:r>
              <a:rPr lang="pl-PL" sz="1100" dirty="0" smtClean="0">
                <a:latin typeface="Arial Black" pitchFamily="34" charset="0"/>
              </a:rPr>
              <a:t> technologia S.M.A.R.T. tak</a:t>
            </a:r>
            <a:br>
              <a:rPr lang="pl-PL" sz="1100" dirty="0" smtClean="0">
                <a:latin typeface="Arial Black" pitchFamily="34" charset="0"/>
              </a:rPr>
            </a:br>
            <a:r>
              <a:rPr lang="pl-PL" sz="1100" dirty="0" smtClean="0">
                <a:latin typeface="Arial Black" pitchFamily="34" charset="0"/>
              </a:rPr>
              <a:t> wysokość 26,1 mm</a:t>
            </a:r>
            <a:br>
              <a:rPr lang="pl-PL" sz="1100" dirty="0" smtClean="0">
                <a:latin typeface="Arial Black" pitchFamily="34" charset="0"/>
              </a:rPr>
            </a:br>
            <a:r>
              <a:rPr lang="pl-PL" sz="1100" dirty="0" smtClean="0">
                <a:latin typeface="Arial Black" pitchFamily="34" charset="0"/>
              </a:rPr>
              <a:t> długość 146,99 mm</a:t>
            </a:r>
            <a:br>
              <a:rPr lang="pl-PL" sz="1100" dirty="0" smtClean="0">
                <a:latin typeface="Arial Black" pitchFamily="34" charset="0"/>
              </a:rPr>
            </a:br>
            <a:r>
              <a:rPr lang="pl-PL" sz="1100" dirty="0" smtClean="0">
                <a:latin typeface="Arial Black" pitchFamily="34" charset="0"/>
              </a:rPr>
              <a:t> waga 720 g</a:t>
            </a:r>
            <a:endParaRPr lang="pl-PL" sz="1100" dirty="0" smtClean="0">
              <a:ln>
                <a:noFill/>
              </a:ln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6" name="Strzałka w prawo 5">
            <a:hlinkClick r:id="rId4" action="ppaction://hlinksldjump"/>
          </p:cNvPr>
          <p:cNvSpPr/>
          <p:nvPr/>
        </p:nvSpPr>
        <p:spPr>
          <a:xfrm>
            <a:off x="8429652" y="5786454"/>
            <a:ext cx="714348" cy="413194"/>
          </a:xfrm>
          <a:prstGeom prst="rightArrow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C00000"/>
            </a:solidFill>
          </a:ln>
          <a:effectLst>
            <a:softEdge rad="31750"/>
          </a:effectLst>
          <a:scene3d>
            <a:camera prst="perspectiveHeroicExtreme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Niestandardowy 22">
      <a:dk1>
        <a:sysClr val="windowText" lastClr="000000"/>
      </a:dk1>
      <a:lt1>
        <a:sysClr val="window" lastClr="FFFFFF"/>
      </a:lt1>
      <a:dk2>
        <a:srgbClr val="7F7F7F"/>
      </a:dk2>
      <a:lt2>
        <a:srgbClr val="AFAFAF"/>
      </a:lt2>
      <a:accent1>
        <a:srgbClr val="C00000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C00000"/>
      </a:hlink>
      <a:folHlink>
        <a:srgbClr val="FF0000"/>
      </a:folHlink>
    </a:clrScheme>
    <a:fontScheme name="Niestandardowy 1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486</TotalTime>
  <Words>890</Words>
  <Application>Microsoft Office PowerPoint</Application>
  <PresentationFormat>Pokaz na ekranie (4:3)</PresentationFormat>
  <Paragraphs>104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9" baseType="lpstr">
      <vt:lpstr>Arial</vt:lpstr>
      <vt:lpstr>Georgia</vt:lpstr>
      <vt:lpstr>Wingdings 2</vt:lpstr>
      <vt:lpstr>Verdana</vt:lpstr>
      <vt:lpstr>Calibri</vt:lpstr>
      <vt:lpstr>Energetyczny</vt:lpstr>
      <vt:lpstr>Zuzanna Augustyniak Klasa Ii semestr I</vt:lpstr>
      <vt:lpstr>Płyta główna ASUS MAXIMUS III FORMULA - P55, DDR 3, PCI-Ex, s-1156</vt:lpstr>
      <vt:lpstr>Slajd 3</vt:lpstr>
      <vt:lpstr>Slajd 4</vt:lpstr>
      <vt:lpstr>Grafika PCIex ASUS GF GTX 285 1024 MB DDR3, 512 bit - MATRIX GTX285/HTDI/1GD3</vt:lpstr>
      <vt:lpstr>  Intel® Core™   Chipset Intel® P55 </vt:lpstr>
      <vt:lpstr>Slajd 7</vt:lpstr>
      <vt:lpstr>Zasilanie bateryjne</vt:lpstr>
      <vt:lpstr>         Dysk twardy</vt:lpstr>
      <vt:lpstr>Napęd optyczny</vt:lpstr>
      <vt:lpstr>Zasilacz komputera </vt:lpstr>
      <vt:lpstr>Slajd 12</vt:lpstr>
      <vt:lpstr>    Karta dźwiękowa  8 - kanałowa, SupremeFX X-Fi Audio Card</vt:lpstr>
    </vt:vector>
  </TitlesOfParts>
  <Company>tipsy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Zuzanna Augustyniak Klasa I i semesrt I</dc:title>
  <dc:creator>zuza</dc:creator>
  <cp:lastModifiedBy>Zuza</cp:lastModifiedBy>
  <cp:revision>65</cp:revision>
  <dcterms:created xsi:type="dcterms:W3CDTF">2009-11-10T19:01:56Z</dcterms:created>
  <dcterms:modified xsi:type="dcterms:W3CDTF">2011-04-12T13:26:31Z</dcterms:modified>
</cp:coreProperties>
</file>